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4" r:id="rId3"/>
    <p:sldId id="275" r:id="rId4"/>
    <p:sldId id="276" r:id="rId5"/>
    <p:sldId id="277" r:id="rId6"/>
    <p:sldId id="278" r:id="rId7"/>
    <p:sldId id="279" r:id="rId8"/>
    <p:sldId id="257" r:id="rId9"/>
    <p:sldId id="258" r:id="rId10"/>
    <p:sldId id="265" r:id="rId11"/>
    <p:sldId id="259" r:id="rId12"/>
    <p:sldId id="261" r:id="rId13"/>
    <p:sldId id="270" r:id="rId14"/>
    <p:sldId id="269" r:id="rId15"/>
    <p:sldId id="271" r:id="rId16"/>
    <p:sldId id="267" r:id="rId17"/>
    <p:sldId id="268" r:id="rId18"/>
    <p:sldId id="263" r:id="rId19"/>
    <p:sldId id="264"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72" d="100"/>
          <a:sy n="72" d="100"/>
        </p:scale>
        <p:origin x="2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7AC6-2FA4-E682-CF04-CBC66526A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2D8B3-BD45-FCB1-6451-C4E90D551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A8C083-1BA7-95A4-53D5-87861D06A43C}"/>
              </a:ext>
            </a:extLst>
          </p:cNvPr>
          <p:cNvSpPr>
            <a:spLocks noGrp="1"/>
          </p:cNvSpPr>
          <p:nvPr>
            <p:ph type="dt" sz="half" idx="10"/>
          </p:nvPr>
        </p:nvSpPr>
        <p:spPr/>
        <p:txBody>
          <a:bodyPr/>
          <a:lstStyle/>
          <a:p>
            <a:fld id="{BADDB4B5-6E9F-487B-A314-AC24DD949C43}" type="datetimeFigureOut">
              <a:rPr lang="en-US" smtClean="0"/>
              <a:t>6/25/2022</a:t>
            </a:fld>
            <a:endParaRPr lang="en-US"/>
          </a:p>
        </p:txBody>
      </p:sp>
      <p:sp>
        <p:nvSpPr>
          <p:cNvPr id="5" name="Footer Placeholder 4">
            <a:extLst>
              <a:ext uri="{FF2B5EF4-FFF2-40B4-BE49-F238E27FC236}">
                <a16:creationId xmlns:a16="http://schemas.microsoft.com/office/drawing/2014/main" id="{E9B785AF-CF1B-14A4-A9D5-47F6D1A9C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AADAC-CC0E-7460-2A2F-79FFF9B73B5C}"/>
              </a:ext>
            </a:extLst>
          </p:cNvPr>
          <p:cNvSpPr>
            <a:spLocks noGrp="1"/>
          </p:cNvSpPr>
          <p:nvPr>
            <p:ph type="sldNum" sz="quarter" idx="12"/>
          </p:nvPr>
        </p:nvSpPr>
        <p:spPr/>
        <p:txBody>
          <a:bodyPr/>
          <a:lstStyle/>
          <a:p>
            <a:fld id="{912D7D41-7817-4C21-8DC3-E210532E1B38}" type="slidenum">
              <a:rPr lang="en-US" smtClean="0"/>
              <a:t>‹#›</a:t>
            </a:fld>
            <a:endParaRPr lang="en-US"/>
          </a:p>
        </p:txBody>
      </p:sp>
    </p:spTree>
    <p:extLst>
      <p:ext uri="{BB962C8B-B14F-4D97-AF65-F5344CB8AC3E}">
        <p14:creationId xmlns:p14="http://schemas.microsoft.com/office/powerpoint/2010/main" val="21543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91BC-1CB7-5C39-098C-A79CE8150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D9BBFB-37D4-63F1-8ED8-FB7DA5C293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59694-1EA3-2A17-D159-10E54C29536A}"/>
              </a:ext>
            </a:extLst>
          </p:cNvPr>
          <p:cNvSpPr>
            <a:spLocks noGrp="1"/>
          </p:cNvSpPr>
          <p:nvPr>
            <p:ph type="dt" sz="half" idx="10"/>
          </p:nvPr>
        </p:nvSpPr>
        <p:spPr/>
        <p:txBody>
          <a:bodyPr/>
          <a:lstStyle/>
          <a:p>
            <a:fld id="{BADDB4B5-6E9F-487B-A314-AC24DD949C43}" type="datetimeFigureOut">
              <a:rPr lang="en-US" smtClean="0"/>
              <a:t>6/25/2022</a:t>
            </a:fld>
            <a:endParaRPr lang="en-US"/>
          </a:p>
        </p:txBody>
      </p:sp>
      <p:sp>
        <p:nvSpPr>
          <p:cNvPr id="5" name="Footer Placeholder 4">
            <a:extLst>
              <a:ext uri="{FF2B5EF4-FFF2-40B4-BE49-F238E27FC236}">
                <a16:creationId xmlns:a16="http://schemas.microsoft.com/office/drawing/2014/main" id="{94B2AD5C-033C-958B-FB1A-DC8E23332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26B2A-9EB1-13E0-424C-FF4BE030EA07}"/>
              </a:ext>
            </a:extLst>
          </p:cNvPr>
          <p:cNvSpPr>
            <a:spLocks noGrp="1"/>
          </p:cNvSpPr>
          <p:nvPr>
            <p:ph type="sldNum" sz="quarter" idx="12"/>
          </p:nvPr>
        </p:nvSpPr>
        <p:spPr/>
        <p:txBody>
          <a:bodyPr/>
          <a:lstStyle/>
          <a:p>
            <a:fld id="{912D7D41-7817-4C21-8DC3-E210532E1B38}" type="slidenum">
              <a:rPr lang="en-US" smtClean="0"/>
              <a:t>‹#›</a:t>
            </a:fld>
            <a:endParaRPr lang="en-US"/>
          </a:p>
        </p:txBody>
      </p:sp>
    </p:spTree>
    <p:extLst>
      <p:ext uri="{BB962C8B-B14F-4D97-AF65-F5344CB8AC3E}">
        <p14:creationId xmlns:p14="http://schemas.microsoft.com/office/powerpoint/2010/main" val="115546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D44B7-15D6-7A80-DEF3-9573E0795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51DAE8-E29E-026C-FE82-E65628583A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30027-B266-02FA-1ADB-FBF0CDADBC70}"/>
              </a:ext>
            </a:extLst>
          </p:cNvPr>
          <p:cNvSpPr>
            <a:spLocks noGrp="1"/>
          </p:cNvSpPr>
          <p:nvPr>
            <p:ph type="dt" sz="half" idx="10"/>
          </p:nvPr>
        </p:nvSpPr>
        <p:spPr/>
        <p:txBody>
          <a:bodyPr/>
          <a:lstStyle/>
          <a:p>
            <a:fld id="{BADDB4B5-6E9F-487B-A314-AC24DD949C43}" type="datetimeFigureOut">
              <a:rPr lang="en-US" smtClean="0"/>
              <a:t>6/25/2022</a:t>
            </a:fld>
            <a:endParaRPr lang="en-US"/>
          </a:p>
        </p:txBody>
      </p:sp>
      <p:sp>
        <p:nvSpPr>
          <p:cNvPr id="5" name="Footer Placeholder 4">
            <a:extLst>
              <a:ext uri="{FF2B5EF4-FFF2-40B4-BE49-F238E27FC236}">
                <a16:creationId xmlns:a16="http://schemas.microsoft.com/office/drawing/2014/main" id="{E88494B2-D46B-7BE5-300D-709B6D9E6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73B75-A095-DD7C-6120-85D950D009F9}"/>
              </a:ext>
            </a:extLst>
          </p:cNvPr>
          <p:cNvSpPr>
            <a:spLocks noGrp="1"/>
          </p:cNvSpPr>
          <p:nvPr>
            <p:ph type="sldNum" sz="quarter" idx="12"/>
          </p:nvPr>
        </p:nvSpPr>
        <p:spPr/>
        <p:txBody>
          <a:bodyPr/>
          <a:lstStyle/>
          <a:p>
            <a:fld id="{912D7D41-7817-4C21-8DC3-E210532E1B38}" type="slidenum">
              <a:rPr lang="en-US" smtClean="0"/>
              <a:t>‹#›</a:t>
            </a:fld>
            <a:endParaRPr lang="en-US"/>
          </a:p>
        </p:txBody>
      </p:sp>
    </p:spTree>
    <p:extLst>
      <p:ext uri="{BB962C8B-B14F-4D97-AF65-F5344CB8AC3E}">
        <p14:creationId xmlns:p14="http://schemas.microsoft.com/office/powerpoint/2010/main" val="276665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DA68-1B7B-0235-136C-E3359D6919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E268D-546D-4B41-E6B1-FC28986CD8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0D6A0-5FC0-626C-4755-126806D63126}"/>
              </a:ext>
            </a:extLst>
          </p:cNvPr>
          <p:cNvSpPr>
            <a:spLocks noGrp="1"/>
          </p:cNvSpPr>
          <p:nvPr>
            <p:ph type="dt" sz="half" idx="10"/>
          </p:nvPr>
        </p:nvSpPr>
        <p:spPr/>
        <p:txBody>
          <a:bodyPr/>
          <a:lstStyle/>
          <a:p>
            <a:fld id="{BADDB4B5-6E9F-487B-A314-AC24DD949C43}" type="datetimeFigureOut">
              <a:rPr lang="en-US" smtClean="0"/>
              <a:t>6/25/2022</a:t>
            </a:fld>
            <a:endParaRPr lang="en-US"/>
          </a:p>
        </p:txBody>
      </p:sp>
      <p:sp>
        <p:nvSpPr>
          <p:cNvPr id="5" name="Footer Placeholder 4">
            <a:extLst>
              <a:ext uri="{FF2B5EF4-FFF2-40B4-BE49-F238E27FC236}">
                <a16:creationId xmlns:a16="http://schemas.microsoft.com/office/drawing/2014/main" id="{D6F9ED5E-E777-585B-CA46-A38508FA6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4D011-ED4B-71D3-86E0-9E84833D27F0}"/>
              </a:ext>
            </a:extLst>
          </p:cNvPr>
          <p:cNvSpPr>
            <a:spLocks noGrp="1"/>
          </p:cNvSpPr>
          <p:nvPr>
            <p:ph type="sldNum" sz="quarter" idx="12"/>
          </p:nvPr>
        </p:nvSpPr>
        <p:spPr/>
        <p:txBody>
          <a:bodyPr/>
          <a:lstStyle/>
          <a:p>
            <a:fld id="{912D7D41-7817-4C21-8DC3-E210532E1B38}" type="slidenum">
              <a:rPr lang="en-US" smtClean="0"/>
              <a:t>‹#›</a:t>
            </a:fld>
            <a:endParaRPr lang="en-US"/>
          </a:p>
        </p:txBody>
      </p:sp>
    </p:spTree>
    <p:extLst>
      <p:ext uri="{BB962C8B-B14F-4D97-AF65-F5344CB8AC3E}">
        <p14:creationId xmlns:p14="http://schemas.microsoft.com/office/powerpoint/2010/main" val="414731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F157-5D75-34FA-4E05-89FEFE1A11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A724B-312A-9768-DE5E-320212B40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8AE9C6-80D5-0B09-84B8-AB8D125C9740}"/>
              </a:ext>
            </a:extLst>
          </p:cNvPr>
          <p:cNvSpPr>
            <a:spLocks noGrp="1"/>
          </p:cNvSpPr>
          <p:nvPr>
            <p:ph type="dt" sz="half" idx="10"/>
          </p:nvPr>
        </p:nvSpPr>
        <p:spPr/>
        <p:txBody>
          <a:bodyPr/>
          <a:lstStyle/>
          <a:p>
            <a:fld id="{BADDB4B5-6E9F-487B-A314-AC24DD949C43}" type="datetimeFigureOut">
              <a:rPr lang="en-US" smtClean="0"/>
              <a:t>6/25/2022</a:t>
            </a:fld>
            <a:endParaRPr lang="en-US"/>
          </a:p>
        </p:txBody>
      </p:sp>
      <p:sp>
        <p:nvSpPr>
          <p:cNvPr id="5" name="Footer Placeholder 4">
            <a:extLst>
              <a:ext uri="{FF2B5EF4-FFF2-40B4-BE49-F238E27FC236}">
                <a16:creationId xmlns:a16="http://schemas.microsoft.com/office/drawing/2014/main" id="{13815C4D-22BE-C391-01B5-3DD8A466D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E3695-86DC-101D-0A38-860098F199A1}"/>
              </a:ext>
            </a:extLst>
          </p:cNvPr>
          <p:cNvSpPr>
            <a:spLocks noGrp="1"/>
          </p:cNvSpPr>
          <p:nvPr>
            <p:ph type="sldNum" sz="quarter" idx="12"/>
          </p:nvPr>
        </p:nvSpPr>
        <p:spPr/>
        <p:txBody>
          <a:bodyPr/>
          <a:lstStyle/>
          <a:p>
            <a:fld id="{912D7D41-7817-4C21-8DC3-E210532E1B38}" type="slidenum">
              <a:rPr lang="en-US" smtClean="0"/>
              <a:t>‹#›</a:t>
            </a:fld>
            <a:endParaRPr lang="en-US"/>
          </a:p>
        </p:txBody>
      </p:sp>
    </p:spTree>
    <p:extLst>
      <p:ext uri="{BB962C8B-B14F-4D97-AF65-F5344CB8AC3E}">
        <p14:creationId xmlns:p14="http://schemas.microsoft.com/office/powerpoint/2010/main" val="216222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6748-6FBB-A56C-E860-02038B8BE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E873D-1A33-DF2C-DB74-10BE224143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384A3B-CA6E-9992-84A3-531AB1D690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ADFF83-4C2A-A5F4-5D8B-3131E24E3C1B}"/>
              </a:ext>
            </a:extLst>
          </p:cNvPr>
          <p:cNvSpPr>
            <a:spLocks noGrp="1"/>
          </p:cNvSpPr>
          <p:nvPr>
            <p:ph type="dt" sz="half" idx="10"/>
          </p:nvPr>
        </p:nvSpPr>
        <p:spPr/>
        <p:txBody>
          <a:bodyPr/>
          <a:lstStyle/>
          <a:p>
            <a:fld id="{BADDB4B5-6E9F-487B-A314-AC24DD949C43}" type="datetimeFigureOut">
              <a:rPr lang="en-US" smtClean="0"/>
              <a:t>6/25/2022</a:t>
            </a:fld>
            <a:endParaRPr lang="en-US"/>
          </a:p>
        </p:txBody>
      </p:sp>
      <p:sp>
        <p:nvSpPr>
          <p:cNvPr id="6" name="Footer Placeholder 5">
            <a:extLst>
              <a:ext uri="{FF2B5EF4-FFF2-40B4-BE49-F238E27FC236}">
                <a16:creationId xmlns:a16="http://schemas.microsoft.com/office/drawing/2014/main" id="{9F312DC8-3A35-15F8-CE6B-02E103F50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8154B-25C1-D941-4E3A-4FE88C236AD3}"/>
              </a:ext>
            </a:extLst>
          </p:cNvPr>
          <p:cNvSpPr>
            <a:spLocks noGrp="1"/>
          </p:cNvSpPr>
          <p:nvPr>
            <p:ph type="sldNum" sz="quarter" idx="12"/>
          </p:nvPr>
        </p:nvSpPr>
        <p:spPr/>
        <p:txBody>
          <a:bodyPr/>
          <a:lstStyle/>
          <a:p>
            <a:fld id="{912D7D41-7817-4C21-8DC3-E210532E1B38}" type="slidenum">
              <a:rPr lang="en-US" smtClean="0"/>
              <a:t>‹#›</a:t>
            </a:fld>
            <a:endParaRPr lang="en-US"/>
          </a:p>
        </p:txBody>
      </p:sp>
    </p:spTree>
    <p:extLst>
      <p:ext uri="{BB962C8B-B14F-4D97-AF65-F5344CB8AC3E}">
        <p14:creationId xmlns:p14="http://schemas.microsoft.com/office/powerpoint/2010/main" val="72152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159E-B57E-7FB1-28B3-7F3E60AB0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119D7-49DD-9D98-77F0-FFAC7E0423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905B8-C320-F021-7EFF-2EE3BB99F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B5DB-66D2-57AB-4EFA-9844621EE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4B6D84-65A7-6E74-AA78-0E42A201CC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262290-3F46-E4F0-411E-8E6958D0078A}"/>
              </a:ext>
            </a:extLst>
          </p:cNvPr>
          <p:cNvSpPr>
            <a:spLocks noGrp="1"/>
          </p:cNvSpPr>
          <p:nvPr>
            <p:ph type="dt" sz="half" idx="10"/>
          </p:nvPr>
        </p:nvSpPr>
        <p:spPr/>
        <p:txBody>
          <a:bodyPr/>
          <a:lstStyle/>
          <a:p>
            <a:fld id="{BADDB4B5-6E9F-487B-A314-AC24DD949C43}" type="datetimeFigureOut">
              <a:rPr lang="en-US" smtClean="0"/>
              <a:t>6/25/2022</a:t>
            </a:fld>
            <a:endParaRPr lang="en-US"/>
          </a:p>
        </p:txBody>
      </p:sp>
      <p:sp>
        <p:nvSpPr>
          <p:cNvPr id="8" name="Footer Placeholder 7">
            <a:extLst>
              <a:ext uri="{FF2B5EF4-FFF2-40B4-BE49-F238E27FC236}">
                <a16:creationId xmlns:a16="http://schemas.microsoft.com/office/drawing/2014/main" id="{93508926-F05B-2CFC-5AC8-9C4BCDD0F9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7B0B58-8A88-9EC3-73B1-B16133219738}"/>
              </a:ext>
            </a:extLst>
          </p:cNvPr>
          <p:cNvSpPr>
            <a:spLocks noGrp="1"/>
          </p:cNvSpPr>
          <p:nvPr>
            <p:ph type="sldNum" sz="quarter" idx="12"/>
          </p:nvPr>
        </p:nvSpPr>
        <p:spPr/>
        <p:txBody>
          <a:bodyPr/>
          <a:lstStyle/>
          <a:p>
            <a:fld id="{912D7D41-7817-4C21-8DC3-E210532E1B38}" type="slidenum">
              <a:rPr lang="en-US" smtClean="0"/>
              <a:t>‹#›</a:t>
            </a:fld>
            <a:endParaRPr lang="en-US"/>
          </a:p>
        </p:txBody>
      </p:sp>
    </p:spTree>
    <p:extLst>
      <p:ext uri="{BB962C8B-B14F-4D97-AF65-F5344CB8AC3E}">
        <p14:creationId xmlns:p14="http://schemas.microsoft.com/office/powerpoint/2010/main" val="57267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21C9-20AE-EE25-D374-D02C156A37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40671-765C-E0F2-E4B6-E7A1D2787F2D}"/>
              </a:ext>
            </a:extLst>
          </p:cNvPr>
          <p:cNvSpPr>
            <a:spLocks noGrp="1"/>
          </p:cNvSpPr>
          <p:nvPr>
            <p:ph type="dt" sz="half" idx="10"/>
          </p:nvPr>
        </p:nvSpPr>
        <p:spPr/>
        <p:txBody>
          <a:bodyPr/>
          <a:lstStyle/>
          <a:p>
            <a:fld id="{BADDB4B5-6E9F-487B-A314-AC24DD949C43}" type="datetimeFigureOut">
              <a:rPr lang="en-US" smtClean="0"/>
              <a:t>6/25/2022</a:t>
            </a:fld>
            <a:endParaRPr lang="en-US"/>
          </a:p>
        </p:txBody>
      </p:sp>
      <p:sp>
        <p:nvSpPr>
          <p:cNvPr id="4" name="Footer Placeholder 3">
            <a:extLst>
              <a:ext uri="{FF2B5EF4-FFF2-40B4-BE49-F238E27FC236}">
                <a16:creationId xmlns:a16="http://schemas.microsoft.com/office/drawing/2014/main" id="{894EAD86-421E-710E-992E-CA795804DE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42D24-7AC3-ACF3-A73F-A22BBDD761FA}"/>
              </a:ext>
            </a:extLst>
          </p:cNvPr>
          <p:cNvSpPr>
            <a:spLocks noGrp="1"/>
          </p:cNvSpPr>
          <p:nvPr>
            <p:ph type="sldNum" sz="quarter" idx="12"/>
          </p:nvPr>
        </p:nvSpPr>
        <p:spPr/>
        <p:txBody>
          <a:bodyPr/>
          <a:lstStyle/>
          <a:p>
            <a:fld id="{912D7D41-7817-4C21-8DC3-E210532E1B38}" type="slidenum">
              <a:rPr lang="en-US" smtClean="0"/>
              <a:t>‹#›</a:t>
            </a:fld>
            <a:endParaRPr lang="en-US"/>
          </a:p>
        </p:txBody>
      </p:sp>
    </p:spTree>
    <p:extLst>
      <p:ext uri="{BB962C8B-B14F-4D97-AF65-F5344CB8AC3E}">
        <p14:creationId xmlns:p14="http://schemas.microsoft.com/office/powerpoint/2010/main" val="382220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D63591-D617-2AD1-12B8-D4C1C49B753F}"/>
              </a:ext>
            </a:extLst>
          </p:cNvPr>
          <p:cNvSpPr>
            <a:spLocks noGrp="1"/>
          </p:cNvSpPr>
          <p:nvPr>
            <p:ph type="dt" sz="half" idx="10"/>
          </p:nvPr>
        </p:nvSpPr>
        <p:spPr/>
        <p:txBody>
          <a:bodyPr/>
          <a:lstStyle/>
          <a:p>
            <a:fld id="{BADDB4B5-6E9F-487B-A314-AC24DD949C43}" type="datetimeFigureOut">
              <a:rPr lang="en-US" smtClean="0"/>
              <a:t>6/25/2022</a:t>
            </a:fld>
            <a:endParaRPr lang="en-US"/>
          </a:p>
        </p:txBody>
      </p:sp>
      <p:sp>
        <p:nvSpPr>
          <p:cNvPr id="3" name="Footer Placeholder 2">
            <a:extLst>
              <a:ext uri="{FF2B5EF4-FFF2-40B4-BE49-F238E27FC236}">
                <a16:creationId xmlns:a16="http://schemas.microsoft.com/office/drawing/2014/main" id="{7BB10A6B-57CA-08DE-D971-97D44146A0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71F4C8-8A5F-240C-413D-1D8187208031}"/>
              </a:ext>
            </a:extLst>
          </p:cNvPr>
          <p:cNvSpPr>
            <a:spLocks noGrp="1"/>
          </p:cNvSpPr>
          <p:nvPr>
            <p:ph type="sldNum" sz="quarter" idx="12"/>
          </p:nvPr>
        </p:nvSpPr>
        <p:spPr/>
        <p:txBody>
          <a:bodyPr/>
          <a:lstStyle/>
          <a:p>
            <a:fld id="{912D7D41-7817-4C21-8DC3-E210532E1B38}" type="slidenum">
              <a:rPr lang="en-US" smtClean="0"/>
              <a:t>‹#›</a:t>
            </a:fld>
            <a:endParaRPr lang="en-US"/>
          </a:p>
        </p:txBody>
      </p:sp>
    </p:spTree>
    <p:extLst>
      <p:ext uri="{BB962C8B-B14F-4D97-AF65-F5344CB8AC3E}">
        <p14:creationId xmlns:p14="http://schemas.microsoft.com/office/powerpoint/2010/main" val="305432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57AD-B851-B974-20AC-0E6A08202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E6D57-4104-C5CD-369F-6ADCCEDD08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92872-3CFC-F255-0377-EF3EFF0A3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699F6-CBA3-DE98-9404-28A79B1FAFBF}"/>
              </a:ext>
            </a:extLst>
          </p:cNvPr>
          <p:cNvSpPr>
            <a:spLocks noGrp="1"/>
          </p:cNvSpPr>
          <p:nvPr>
            <p:ph type="dt" sz="half" idx="10"/>
          </p:nvPr>
        </p:nvSpPr>
        <p:spPr/>
        <p:txBody>
          <a:bodyPr/>
          <a:lstStyle/>
          <a:p>
            <a:fld id="{BADDB4B5-6E9F-487B-A314-AC24DD949C43}" type="datetimeFigureOut">
              <a:rPr lang="en-US" smtClean="0"/>
              <a:t>6/25/2022</a:t>
            </a:fld>
            <a:endParaRPr lang="en-US"/>
          </a:p>
        </p:txBody>
      </p:sp>
      <p:sp>
        <p:nvSpPr>
          <p:cNvPr id="6" name="Footer Placeholder 5">
            <a:extLst>
              <a:ext uri="{FF2B5EF4-FFF2-40B4-BE49-F238E27FC236}">
                <a16:creationId xmlns:a16="http://schemas.microsoft.com/office/drawing/2014/main" id="{360FFA52-5209-C117-F840-BA68DD8EE0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F50F3-369F-FE37-1764-F7E1828C0EF4}"/>
              </a:ext>
            </a:extLst>
          </p:cNvPr>
          <p:cNvSpPr>
            <a:spLocks noGrp="1"/>
          </p:cNvSpPr>
          <p:nvPr>
            <p:ph type="sldNum" sz="quarter" idx="12"/>
          </p:nvPr>
        </p:nvSpPr>
        <p:spPr/>
        <p:txBody>
          <a:bodyPr/>
          <a:lstStyle/>
          <a:p>
            <a:fld id="{912D7D41-7817-4C21-8DC3-E210532E1B38}" type="slidenum">
              <a:rPr lang="en-US" smtClean="0"/>
              <a:t>‹#›</a:t>
            </a:fld>
            <a:endParaRPr lang="en-US"/>
          </a:p>
        </p:txBody>
      </p:sp>
    </p:spTree>
    <p:extLst>
      <p:ext uri="{BB962C8B-B14F-4D97-AF65-F5344CB8AC3E}">
        <p14:creationId xmlns:p14="http://schemas.microsoft.com/office/powerpoint/2010/main" val="23978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AE5D-BF37-55F5-CA40-1FACFF5782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C5788D-6FB2-8C03-6A86-998D55994C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2DDB9A-71B8-0185-19C5-30EFB41C4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03068-B361-5721-03DB-9A710EC8C9A3}"/>
              </a:ext>
            </a:extLst>
          </p:cNvPr>
          <p:cNvSpPr>
            <a:spLocks noGrp="1"/>
          </p:cNvSpPr>
          <p:nvPr>
            <p:ph type="dt" sz="half" idx="10"/>
          </p:nvPr>
        </p:nvSpPr>
        <p:spPr/>
        <p:txBody>
          <a:bodyPr/>
          <a:lstStyle/>
          <a:p>
            <a:fld id="{BADDB4B5-6E9F-487B-A314-AC24DD949C43}" type="datetimeFigureOut">
              <a:rPr lang="en-US" smtClean="0"/>
              <a:t>6/25/2022</a:t>
            </a:fld>
            <a:endParaRPr lang="en-US"/>
          </a:p>
        </p:txBody>
      </p:sp>
      <p:sp>
        <p:nvSpPr>
          <p:cNvPr id="6" name="Footer Placeholder 5">
            <a:extLst>
              <a:ext uri="{FF2B5EF4-FFF2-40B4-BE49-F238E27FC236}">
                <a16:creationId xmlns:a16="http://schemas.microsoft.com/office/drawing/2014/main" id="{0370E251-99E1-7B06-F3B6-E9A36BC3B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6894B4-B387-5C72-600D-3577D9EBDCA4}"/>
              </a:ext>
            </a:extLst>
          </p:cNvPr>
          <p:cNvSpPr>
            <a:spLocks noGrp="1"/>
          </p:cNvSpPr>
          <p:nvPr>
            <p:ph type="sldNum" sz="quarter" idx="12"/>
          </p:nvPr>
        </p:nvSpPr>
        <p:spPr/>
        <p:txBody>
          <a:bodyPr/>
          <a:lstStyle/>
          <a:p>
            <a:fld id="{912D7D41-7817-4C21-8DC3-E210532E1B38}" type="slidenum">
              <a:rPr lang="en-US" smtClean="0"/>
              <a:t>‹#›</a:t>
            </a:fld>
            <a:endParaRPr lang="en-US"/>
          </a:p>
        </p:txBody>
      </p:sp>
    </p:spTree>
    <p:extLst>
      <p:ext uri="{BB962C8B-B14F-4D97-AF65-F5344CB8AC3E}">
        <p14:creationId xmlns:p14="http://schemas.microsoft.com/office/powerpoint/2010/main" val="231103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620EA-70F3-2349-BCD8-4CF2483652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C231B1-58AB-CFCD-365E-ACFB19654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ABC94-4343-ADD0-FF91-A963FBBC31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DB4B5-6E9F-487B-A314-AC24DD949C43}" type="datetimeFigureOut">
              <a:rPr lang="en-US" smtClean="0"/>
              <a:t>6/25/2022</a:t>
            </a:fld>
            <a:endParaRPr lang="en-US"/>
          </a:p>
        </p:txBody>
      </p:sp>
      <p:sp>
        <p:nvSpPr>
          <p:cNvPr id="5" name="Footer Placeholder 4">
            <a:extLst>
              <a:ext uri="{FF2B5EF4-FFF2-40B4-BE49-F238E27FC236}">
                <a16:creationId xmlns:a16="http://schemas.microsoft.com/office/drawing/2014/main" id="{B907F888-76AB-9474-1F9A-46EBC5FADB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5E10CB-A22D-AD10-ED10-7E387746D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D7D41-7817-4C21-8DC3-E210532E1B38}" type="slidenum">
              <a:rPr lang="en-US" smtClean="0"/>
              <a:t>‹#›</a:t>
            </a:fld>
            <a:endParaRPr lang="en-US"/>
          </a:p>
        </p:txBody>
      </p:sp>
    </p:spTree>
    <p:extLst>
      <p:ext uri="{BB962C8B-B14F-4D97-AF65-F5344CB8AC3E}">
        <p14:creationId xmlns:p14="http://schemas.microsoft.com/office/powerpoint/2010/main" val="425654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foresidecommons.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C561-FEDE-DF32-0031-BB4ED4777D64}"/>
              </a:ext>
            </a:extLst>
          </p:cNvPr>
          <p:cNvSpPr>
            <a:spLocks noGrp="1"/>
          </p:cNvSpPr>
          <p:nvPr>
            <p:ph type="ctrTitle"/>
          </p:nvPr>
        </p:nvSpPr>
        <p:spPr>
          <a:xfrm>
            <a:off x="1524000" y="1122363"/>
            <a:ext cx="9144000" cy="3644946"/>
          </a:xfrm>
        </p:spPr>
        <p:txBody>
          <a:bodyPr>
            <a:normAutofit fontScale="90000"/>
          </a:bodyPr>
          <a:lstStyle/>
          <a:p>
            <a:br>
              <a:rPr lang="en-US" dirty="0"/>
            </a:br>
            <a:r>
              <a:rPr lang="en-US" dirty="0"/>
              <a:t>Foreside Commons HOA  Annual Meeting</a:t>
            </a:r>
            <a:br>
              <a:rPr lang="en-US" dirty="0"/>
            </a:br>
            <a:r>
              <a:rPr lang="en-US" dirty="0"/>
              <a:t>6/25/2022</a:t>
            </a:r>
            <a:br>
              <a:rPr lang="en-US" dirty="0"/>
            </a:br>
            <a:r>
              <a:rPr lang="en-US" dirty="0"/>
              <a:t>10 AM to 12 Noon</a:t>
            </a:r>
            <a:br>
              <a:rPr lang="en-US" dirty="0"/>
            </a:br>
            <a:r>
              <a:rPr lang="en-US" dirty="0"/>
              <a:t>Zoom Meeting</a:t>
            </a:r>
          </a:p>
        </p:txBody>
      </p:sp>
    </p:spTree>
    <p:extLst>
      <p:ext uri="{BB962C8B-B14F-4D97-AF65-F5344CB8AC3E}">
        <p14:creationId xmlns:p14="http://schemas.microsoft.com/office/powerpoint/2010/main" val="134194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F510-C816-470C-AD19-EF9CB65A6675}"/>
              </a:ext>
            </a:extLst>
          </p:cNvPr>
          <p:cNvSpPr>
            <a:spLocks noGrp="1"/>
          </p:cNvSpPr>
          <p:nvPr>
            <p:ph type="title"/>
          </p:nvPr>
        </p:nvSpPr>
        <p:spPr>
          <a:xfrm>
            <a:off x="838200" y="301625"/>
            <a:ext cx="10515600" cy="1325563"/>
          </a:xfrm>
        </p:spPr>
        <p:txBody>
          <a:bodyPr/>
          <a:lstStyle/>
          <a:p>
            <a:r>
              <a:rPr lang="en-US" dirty="0"/>
              <a:t>Schematic Plan</a:t>
            </a:r>
            <a:br>
              <a:rPr lang="en-US" dirty="0"/>
            </a:br>
            <a:endParaRPr lang="en-US" dirty="0"/>
          </a:p>
        </p:txBody>
      </p:sp>
      <p:pic>
        <p:nvPicPr>
          <p:cNvPr id="4" name="Picture 3" descr="Diagram, engineering drawing&#10;&#10;Description automatically generated">
            <a:extLst>
              <a:ext uri="{FF2B5EF4-FFF2-40B4-BE49-F238E27FC236}">
                <a16:creationId xmlns:a16="http://schemas.microsoft.com/office/drawing/2014/main" id="{AA70373E-1AB5-4213-8736-3DCC63274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524250" y="555625"/>
            <a:ext cx="5143500" cy="6858000"/>
          </a:xfrm>
          <a:prstGeom prst="rect">
            <a:avLst/>
          </a:prstGeom>
        </p:spPr>
      </p:pic>
    </p:spTree>
    <p:extLst>
      <p:ext uri="{BB962C8B-B14F-4D97-AF65-F5344CB8AC3E}">
        <p14:creationId xmlns:p14="http://schemas.microsoft.com/office/powerpoint/2010/main" val="276007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5948-0730-14F2-D5EA-1141718982C7}"/>
              </a:ext>
            </a:extLst>
          </p:cNvPr>
          <p:cNvSpPr>
            <a:spLocks noGrp="1"/>
          </p:cNvSpPr>
          <p:nvPr>
            <p:ph type="title"/>
          </p:nvPr>
        </p:nvSpPr>
        <p:spPr>
          <a:xfrm>
            <a:off x="838200" y="365125"/>
            <a:ext cx="10276643" cy="931015"/>
          </a:xfrm>
        </p:spPr>
        <p:txBody>
          <a:bodyPr/>
          <a:lstStyle/>
          <a:p>
            <a:r>
              <a:rPr lang="en-US" dirty="0"/>
              <a:t>            Picture of the Kayak Launcher</a:t>
            </a:r>
          </a:p>
        </p:txBody>
      </p:sp>
      <p:pic>
        <p:nvPicPr>
          <p:cNvPr id="5" name="Picture 4" descr="A picture containing text, electronics, display, picture frame&#10;&#10;Description automatically generated">
            <a:extLst>
              <a:ext uri="{FF2B5EF4-FFF2-40B4-BE49-F238E27FC236}">
                <a16:creationId xmlns:a16="http://schemas.microsoft.com/office/drawing/2014/main" id="{F048C898-0CD1-B359-F538-C5BAD1E37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11" y="0"/>
            <a:ext cx="10850777" cy="6858000"/>
          </a:xfrm>
          <a:prstGeom prst="rect">
            <a:avLst/>
          </a:prstGeom>
        </p:spPr>
      </p:pic>
      <p:pic>
        <p:nvPicPr>
          <p:cNvPr id="4" name="Picture 3" descr="A picture containing text, electronics, display, picture frame&#10;&#10;Description automatically generated">
            <a:extLst>
              <a:ext uri="{FF2B5EF4-FFF2-40B4-BE49-F238E27FC236}">
                <a16:creationId xmlns:a16="http://schemas.microsoft.com/office/drawing/2014/main" id="{0922920B-C7E3-60C3-AD9F-B90183839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1" y="152400"/>
            <a:ext cx="10850777" cy="6858000"/>
          </a:xfrm>
          <a:prstGeom prst="rect">
            <a:avLst/>
          </a:prstGeom>
        </p:spPr>
      </p:pic>
    </p:spTree>
    <p:extLst>
      <p:ext uri="{BB962C8B-B14F-4D97-AF65-F5344CB8AC3E}">
        <p14:creationId xmlns:p14="http://schemas.microsoft.com/office/powerpoint/2010/main" val="2964020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B8BB-6ED9-278A-88DC-1D169EA10AC4}"/>
              </a:ext>
            </a:extLst>
          </p:cNvPr>
          <p:cNvSpPr>
            <a:spLocks noGrp="1"/>
          </p:cNvSpPr>
          <p:nvPr>
            <p:ph type="title"/>
          </p:nvPr>
        </p:nvSpPr>
        <p:spPr>
          <a:xfrm>
            <a:off x="751951" y="134600"/>
            <a:ext cx="9821354" cy="1246526"/>
          </a:xfrm>
        </p:spPr>
        <p:txBody>
          <a:bodyPr/>
          <a:lstStyle/>
          <a:p>
            <a:r>
              <a:rPr lang="en-US" dirty="0"/>
              <a:t>Here’s where we are today</a:t>
            </a:r>
          </a:p>
        </p:txBody>
      </p:sp>
      <p:sp>
        <p:nvSpPr>
          <p:cNvPr id="3" name="Text Placeholder 2">
            <a:extLst>
              <a:ext uri="{FF2B5EF4-FFF2-40B4-BE49-F238E27FC236}">
                <a16:creationId xmlns:a16="http://schemas.microsoft.com/office/drawing/2014/main" id="{51D2165C-D683-E84D-7470-9AAB987A561A}"/>
              </a:ext>
            </a:extLst>
          </p:cNvPr>
          <p:cNvSpPr>
            <a:spLocks noGrp="1"/>
          </p:cNvSpPr>
          <p:nvPr>
            <p:ph type="body" idx="1"/>
          </p:nvPr>
        </p:nvSpPr>
        <p:spPr>
          <a:xfrm>
            <a:off x="475849" y="1757487"/>
            <a:ext cx="10434807" cy="4965913"/>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Request  for Permit Submit to DNREC  in Nov 2021</a:t>
            </a:r>
          </a:p>
          <a:p>
            <a:pPr marL="342900" indent="-342900">
              <a:buFont typeface="Arial" panose="020B0604020202020204" pitchFamily="34" charset="0"/>
              <a:buChar char="•"/>
            </a:pPr>
            <a:r>
              <a:rPr lang="en-US" dirty="0"/>
              <a:t>We expect to receive our Permit to build our Launcher on the week of 6/27 2022</a:t>
            </a:r>
          </a:p>
          <a:p>
            <a:pPr marL="342900" indent="-342900">
              <a:buFont typeface="Arial" panose="020B0604020202020204" pitchFamily="34" charset="0"/>
              <a:buChar char="•"/>
            </a:pPr>
            <a:r>
              <a:rPr lang="en-US" dirty="0"/>
              <a:t>Develop a Draft agreement Between  Foreside Commons (FC)and Grand View Shores (GVS)</a:t>
            </a:r>
          </a:p>
          <a:p>
            <a:pPr marL="800100" lvl="1" indent="-342900">
              <a:buFont typeface="Arial" panose="020B0604020202020204" pitchFamily="34" charset="0"/>
              <a:buChar char="•"/>
            </a:pPr>
            <a:r>
              <a:rPr lang="en-US" dirty="0"/>
              <a:t>Draft Agreement of Accommodation is in review  with both communities</a:t>
            </a:r>
          </a:p>
          <a:p>
            <a:pPr marL="800100" lvl="1" indent="-342900">
              <a:buFont typeface="Arial" panose="020B0604020202020204" pitchFamily="34" charset="0"/>
              <a:buChar char="•"/>
            </a:pPr>
            <a:r>
              <a:rPr lang="en-US" dirty="0"/>
              <a:t>GVS has agreed to pay for the cost of the Launcher and installation </a:t>
            </a:r>
          </a:p>
          <a:p>
            <a:pPr marL="800100" lvl="1" indent="-342900">
              <a:buFont typeface="Arial" panose="020B0604020202020204" pitchFamily="34" charset="0"/>
              <a:buChar char="•"/>
            </a:pPr>
            <a:r>
              <a:rPr lang="en-US" dirty="0"/>
              <a:t>FC will provide the  FC dock space for the launcher</a:t>
            </a:r>
          </a:p>
          <a:p>
            <a:pPr marL="800100" lvl="1" indent="-342900">
              <a:buFont typeface="Arial" panose="020B0604020202020204" pitchFamily="34" charset="0"/>
              <a:buChar char="•"/>
            </a:pPr>
            <a:r>
              <a:rPr lang="en-US" dirty="0"/>
              <a:t>Draft Rules and regulation are in development</a:t>
            </a:r>
          </a:p>
          <a:p>
            <a:pPr marL="800100" lvl="1" indent="-342900">
              <a:buFont typeface="Arial" panose="020B0604020202020204" pitchFamily="34" charset="0"/>
              <a:buChar char="•"/>
            </a:pPr>
            <a:r>
              <a:rPr lang="en-US" dirty="0"/>
              <a:t>Storage Racks plans are being  discussed</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26815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4B11-AF94-ECA4-B8E5-48F1FABB03E5}"/>
              </a:ext>
            </a:extLst>
          </p:cNvPr>
          <p:cNvSpPr>
            <a:spLocks noGrp="1"/>
          </p:cNvSpPr>
          <p:nvPr>
            <p:ph type="title"/>
          </p:nvPr>
        </p:nvSpPr>
        <p:spPr>
          <a:xfrm>
            <a:off x="838200" y="365126"/>
            <a:ext cx="10515600" cy="993158"/>
          </a:xfrm>
        </p:spPr>
        <p:txBody>
          <a:bodyPr>
            <a:normAutofit fontScale="90000"/>
          </a:bodyPr>
          <a:lstStyle/>
          <a:p>
            <a:r>
              <a:rPr lang="en-US" dirty="0"/>
              <a:t>Draft Foreside Commons &amp; Grand View Shores</a:t>
            </a:r>
            <a:br>
              <a:rPr lang="en-US" dirty="0"/>
            </a:br>
            <a:r>
              <a:rPr lang="en-US" dirty="0"/>
              <a:t>         Agreement of Accommodation</a:t>
            </a:r>
            <a:br>
              <a:rPr lang="en-US" dirty="0"/>
            </a:br>
            <a:endParaRPr lang="en-US" dirty="0"/>
          </a:p>
        </p:txBody>
      </p:sp>
      <p:graphicFrame>
        <p:nvGraphicFramePr>
          <p:cNvPr id="4" name="Content Placeholder 3">
            <a:extLst>
              <a:ext uri="{FF2B5EF4-FFF2-40B4-BE49-F238E27FC236}">
                <a16:creationId xmlns:a16="http://schemas.microsoft.com/office/drawing/2014/main" id="{B8A0288D-DC00-0B4D-9F67-F331493CF5A3}"/>
              </a:ext>
            </a:extLst>
          </p:cNvPr>
          <p:cNvGraphicFramePr>
            <a:graphicFrameLocks noGrp="1" noChangeAspect="1"/>
          </p:cNvGraphicFramePr>
          <p:nvPr>
            <p:ph idx="1"/>
            <p:extLst>
              <p:ext uri="{D42A27DB-BD31-4B8C-83A1-F6EECF244321}">
                <p14:modId xmlns:p14="http://schemas.microsoft.com/office/powerpoint/2010/main" val="3229820293"/>
              </p:ext>
            </p:extLst>
          </p:nvPr>
        </p:nvGraphicFramePr>
        <p:xfrm>
          <a:off x="2148396" y="1292964"/>
          <a:ext cx="6301895" cy="5400799"/>
        </p:xfrm>
        <a:graphic>
          <a:graphicData uri="http://schemas.openxmlformats.org/presentationml/2006/ole">
            <mc:AlternateContent xmlns:mc="http://schemas.openxmlformats.org/markup-compatibility/2006">
              <mc:Choice xmlns:v="urn:schemas-microsoft-com:vml" Requires="v">
                <p:oleObj name="Document" r:id="rId2" imgW="5942845" imgH="8211052" progId="Word.Document.12">
                  <p:embed/>
                </p:oleObj>
              </mc:Choice>
              <mc:Fallback>
                <p:oleObj name="Document" r:id="rId2" imgW="5942845" imgH="8211052" progId="Word.Document.12">
                  <p:embed/>
                  <p:pic>
                    <p:nvPicPr>
                      <p:cNvPr id="0" name=""/>
                      <p:cNvPicPr/>
                      <p:nvPr/>
                    </p:nvPicPr>
                    <p:blipFill>
                      <a:blip r:embed="rId3"/>
                      <a:stretch>
                        <a:fillRect/>
                      </a:stretch>
                    </p:blipFill>
                    <p:spPr>
                      <a:xfrm>
                        <a:off x="2148396" y="1292964"/>
                        <a:ext cx="6301895" cy="5400799"/>
                      </a:xfrm>
                      <a:prstGeom prst="rect">
                        <a:avLst/>
                      </a:prstGeom>
                    </p:spPr>
                  </p:pic>
                </p:oleObj>
              </mc:Fallback>
            </mc:AlternateContent>
          </a:graphicData>
        </a:graphic>
      </p:graphicFrame>
    </p:spTree>
    <p:extLst>
      <p:ext uri="{BB962C8B-B14F-4D97-AF65-F5344CB8AC3E}">
        <p14:creationId xmlns:p14="http://schemas.microsoft.com/office/powerpoint/2010/main" val="38365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983A-1B56-9F69-6079-09D76074C6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4566BF-4A1B-35B0-05A1-FC5CB74BB32E}"/>
              </a:ext>
            </a:extLst>
          </p:cNvPr>
          <p:cNvSpPr>
            <a:spLocks noGrp="1"/>
          </p:cNvSpPr>
          <p:nvPr>
            <p:ph sz="half" idx="1"/>
          </p:nvPr>
        </p:nvSpPr>
        <p:spPr/>
        <p:txBody>
          <a:bodyPr>
            <a:normAutofit fontScale="85000" lnSpcReduction="20000"/>
          </a:bodyPr>
          <a:lstStyle/>
          <a:p>
            <a:pPr marL="342900" marR="0" lvl="0" indent="-342900" algn="just">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 It is mutually agreed that this agreement is for the exclusive use of the members of the Associations and the term of the agreement shall continue until either association terminates it with 90 days written notice to the other. An initial set Term for this agreement is ? </a:t>
            </a:r>
          </a:p>
          <a:p>
            <a:pPr marL="342900" marR="0" lvl="0" indent="-342900" algn="just">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anticipated that a floating kayak launch system can be installed on the common area owned by Foreside Commons and in consideration of that accommodation, Grandview Shores will pay for the equipment and installation based on A Plus Marine revised quote dated 5-16-2022 attached.  </a:t>
            </a:r>
          </a:p>
          <a:p>
            <a:pPr marL="342900" marR="0" lvl="0" indent="-342900" algn="just">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 Any changes in the agreement shall be made in writing and mutually agreed upon by both Associations. </a:t>
            </a:r>
          </a:p>
          <a:p>
            <a:pPr marL="0" marR="0" lvl="0" indent="0" algn="just">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Grand View Shores Home Owners Association, Inc  				    </a:t>
            </a:r>
          </a:p>
          <a:p>
            <a:pPr marL="0" marR="0" lvl="0" indent="0" algn="just">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Foreside Commons Association of Owners,  Inc.</a:t>
            </a:r>
          </a:p>
          <a:p>
            <a:pPr marL="0" indent="0">
              <a:buNone/>
            </a:pPr>
            <a:endParaRPr lang="en-US" dirty="0"/>
          </a:p>
        </p:txBody>
      </p:sp>
      <p:sp>
        <p:nvSpPr>
          <p:cNvPr id="4" name="Content Placeholder 3">
            <a:extLst>
              <a:ext uri="{FF2B5EF4-FFF2-40B4-BE49-F238E27FC236}">
                <a16:creationId xmlns:a16="http://schemas.microsoft.com/office/drawing/2014/main" id="{C603E8DF-B223-80E2-7484-A33B6DE5FA51}"/>
              </a:ext>
            </a:extLst>
          </p:cNvPr>
          <p:cNvSpPr>
            <a:spLocks noGrp="1"/>
          </p:cNvSpPr>
          <p:nvPr>
            <p:ph sz="half" idx="2"/>
          </p:nvPr>
        </p:nvSpPr>
        <p:spPr/>
        <p:txBody>
          <a:bodyPr>
            <a:normAutofit fontScale="85000" lnSpcReduction="20000"/>
          </a:bodyPr>
          <a:lstStyle/>
          <a:p>
            <a:endParaRPr lang="en-US"/>
          </a:p>
        </p:txBody>
      </p:sp>
    </p:spTree>
    <p:extLst>
      <p:ext uri="{BB962C8B-B14F-4D97-AF65-F5344CB8AC3E}">
        <p14:creationId xmlns:p14="http://schemas.microsoft.com/office/powerpoint/2010/main" val="398163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B86B-7C08-0312-9361-9BDE0C1D7E3D}"/>
              </a:ext>
            </a:extLst>
          </p:cNvPr>
          <p:cNvSpPr>
            <a:spLocks noGrp="1"/>
          </p:cNvSpPr>
          <p:nvPr>
            <p:ph type="ctrTitle"/>
          </p:nvPr>
        </p:nvSpPr>
        <p:spPr>
          <a:xfrm>
            <a:off x="1524000" y="665825"/>
            <a:ext cx="9102571" cy="1562470"/>
          </a:xfrm>
        </p:spPr>
        <p:txBody>
          <a:bodyPr>
            <a:normAutofit/>
          </a:bodyPr>
          <a:lstStyle/>
          <a:p>
            <a:r>
              <a:rPr lang="en-US" sz="4000" dirty="0"/>
              <a:t>Draft Kayak Rules and Regulations</a:t>
            </a:r>
            <a:br>
              <a:rPr lang="en-US" dirty="0"/>
            </a:br>
            <a:r>
              <a:rPr lang="en-US" dirty="0"/>
              <a:t> </a:t>
            </a:r>
          </a:p>
        </p:txBody>
      </p:sp>
      <p:sp>
        <p:nvSpPr>
          <p:cNvPr id="3" name="Subtitle 2">
            <a:extLst>
              <a:ext uri="{FF2B5EF4-FFF2-40B4-BE49-F238E27FC236}">
                <a16:creationId xmlns:a16="http://schemas.microsoft.com/office/drawing/2014/main" id="{4AB52BE9-D45C-5A00-1F57-7C1D12235F56}"/>
              </a:ext>
            </a:extLst>
          </p:cNvPr>
          <p:cNvSpPr>
            <a:spLocks noGrp="1"/>
          </p:cNvSpPr>
          <p:nvPr>
            <p:ph type="subTitle" idx="1"/>
          </p:nvPr>
        </p:nvSpPr>
        <p:spPr>
          <a:xfrm>
            <a:off x="727969" y="1322773"/>
            <a:ext cx="11114843" cy="5535227"/>
          </a:xfrm>
        </p:spPr>
        <p:txBody>
          <a:bodyPr>
            <a:noAutofit/>
          </a:bodyPr>
          <a:lstStyle/>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Draft Kayak/Canoe Dock, Launch and Storage Rack Rules and Regulations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is to be NO parking at the end of Daisey Avenue. The area can be used to unload kayaks/canoes and equipment only.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all times, please respect neighbors of Daisey Ave and DO NOT use their driveways, without their expressed consent, to turn around.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would encourage all Kayak owners to limit vehicle drop off of their Kayaks to a minimum. Ideally in the beginning of the kayak boating season and pick up at the end of the season.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recognize that kayak owners may from time to time take their kayak  to other locations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highly recommend using trans porter dollies to pick up and deliver their Kayak/Canoe to the Dock and/or storage racks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KAYAK/WATERCRAFT STORAGE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-One community storage rack will be provided for each community, on that community’s property.  Foreside Commons’ rack will be constructed on its out parcel; Grandview Estates rack will be constructed on its property.   Respective communities (Foreside Commons and Grandview Estates) will lease kayak berths to members of their community. Fees and regulations of the racks will be determined by the respective HOAs.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Should there be available racks from either community those rack(s) can be assigned to member(s) for use by both communities based on availability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-Kayaks/Canoes must be in designated racks and locked or secured when not in 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-Permits or designation stickers will be given to berth holders. The permit or sticker must be attached to the kayak/canoe and face outward for inspection if necessary.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 Kayak is abandon  for whatever reason the  joint  communities are authorized  to attempt to contact the Kayak owner and if after 30 days  the kayak is not removed  from the rack the community can dispose of the abandon kayak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RAMP/LAUNCH ETIQUETTE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-Kayaks/Canoes</a:t>
            </a:r>
            <a:r>
              <a:rPr lang="en-US" sz="11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must</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not be left at ramp/launch unattended;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 considerate of those unloading or launching;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-Take trash and belongings with you when you leave the area.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Working together we can  enjoy the Kayak launcher enhancement to both Foreside Commons and Grand View Shores  communities and waterways surrounding  our beautiful location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115735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029E-1CF6-43BB-81D4-BCFB501AEAEA}"/>
              </a:ext>
            </a:extLst>
          </p:cNvPr>
          <p:cNvSpPr>
            <a:spLocks noGrp="1"/>
          </p:cNvSpPr>
          <p:nvPr>
            <p:ph type="title"/>
          </p:nvPr>
        </p:nvSpPr>
        <p:spPr/>
        <p:txBody>
          <a:bodyPr/>
          <a:lstStyle/>
          <a:p>
            <a:r>
              <a:rPr lang="en-US" dirty="0"/>
              <a:t>A detailed and complex kayak/canoe rack</a:t>
            </a:r>
          </a:p>
        </p:txBody>
      </p:sp>
      <p:pic>
        <p:nvPicPr>
          <p:cNvPr id="5" name="Content Placeholder 4" descr="A picture containing outdoor, several&#10;&#10;Description automatically generated">
            <a:extLst>
              <a:ext uri="{FF2B5EF4-FFF2-40B4-BE49-F238E27FC236}">
                <a16:creationId xmlns:a16="http://schemas.microsoft.com/office/drawing/2014/main" id="{7BD51622-59A3-4173-9B50-ECECCD227D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0543" y="1462201"/>
            <a:ext cx="6286349" cy="4714762"/>
          </a:xfrm>
        </p:spPr>
      </p:pic>
    </p:spTree>
    <p:extLst>
      <p:ext uri="{BB962C8B-B14F-4D97-AF65-F5344CB8AC3E}">
        <p14:creationId xmlns:p14="http://schemas.microsoft.com/office/powerpoint/2010/main" val="46228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1814-CC7B-431B-8B27-B7E63B2632A8}"/>
              </a:ext>
            </a:extLst>
          </p:cNvPr>
          <p:cNvSpPr>
            <a:spLocks noGrp="1"/>
          </p:cNvSpPr>
          <p:nvPr>
            <p:ph type="title"/>
          </p:nvPr>
        </p:nvSpPr>
        <p:spPr/>
        <p:txBody>
          <a:bodyPr/>
          <a:lstStyle/>
          <a:p>
            <a:r>
              <a:rPr lang="en-US" dirty="0"/>
              <a:t>A simple kayak/canoe rack</a:t>
            </a:r>
          </a:p>
        </p:txBody>
      </p:sp>
      <p:pic>
        <p:nvPicPr>
          <p:cNvPr id="5" name="Content Placeholder 4" descr="A picture containing tree, outdoor, ground&#10;&#10;Description automatically generated">
            <a:extLst>
              <a:ext uri="{FF2B5EF4-FFF2-40B4-BE49-F238E27FC236}">
                <a16:creationId xmlns:a16="http://schemas.microsoft.com/office/drawing/2014/main" id="{032DAB69-E95A-42DE-9016-9DCC3A6F17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813" y="1610859"/>
            <a:ext cx="6603093" cy="4952320"/>
          </a:xfrm>
        </p:spPr>
      </p:pic>
    </p:spTree>
    <p:extLst>
      <p:ext uri="{BB962C8B-B14F-4D97-AF65-F5344CB8AC3E}">
        <p14:creationId xmlns:p14="http://schemas.microsoft.com/office/powerpoint/2010/main" val="684456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77F7F-9CA5-000F-9A79-F684901E0C8F}"/>
              </a:ext>
            </a:extLst>
          </p:cNvPr>
          <p:cNvSpPr>
            <a:spLocks noGrp="1"/>
          </p:cNvSpPr>
          <p:nvPr>
            <p:ph type="ctrTitle"/>
          </p:nvPr>
        </p:nvSpPr>
        <p:spPr>
          <a:xfrm>
            <a:off x="1524000" y="736847"/>
            <a:ext cx="9144000" cy="887768"/>
          </a:xfrm>
        </p:spPr>
        <p:txBody>
          <a:bodyPr>
            <a:normAutofit fontScale="90000"/>
          </a:bodyPr>
          <a:lstStyle/>
          <a:p>
            <a:r>
              <a:rPr lang="en-US" dirty="0"/>
              <a:t>What’s left to do</a:t>
            </a:r>
          </a:p>
        </p:txBody>
      </p:sp>
      <p:sp>
        <p:nvSpPr>
          <p:cNvPr id="3" name="Subtitle 2">
            <a:extLst>
              <a:ext uri="{FF2B5EF4-FFF2-40B4-BE49-F238E27FC236}">
                <a16:creationId xmlns:a16="http://schemas.microsoft.com/office/drawing/2014/main" id="{196710BC-964C-A302-73B7-CCA9A8BCAD2F}"/>
              </a:ext>
            </a:extLst>
          </p:cNvPr>
          <p:cNvSpPr>
            <a:spLocks noGrp="1"/>
          </p:cNvSpPr>
          <p:nvPr>
            <p:ph type="subTitle" idx="1"/>
          </p:nvPr>
        </p:nvSpPr>
        <p:spPr>
          <a:xfrm>
            <a:off x="1524000" y="2672179"/>
            <a:ext cx="9144000" cy="4185821"/>
          </a:xfrm>
        </p:spPr>
        <p:txBody>
          <a:bodyPr>
            <a:normAutofit/>
          </a:bodyPr>
          <a:lstStyle/>
          <a:p>
            <a:pPr marL="342900" indent="-342900">
              <a:buFont typeface="Arial" panose="020B0604020202020204" pitchFamily="34" charset="0"/>
              <a:buChar char="•"/>
            </a:pPr>
            <a:r>
              <a:rPr lang="en-US" dirty="0"/>
              <a:t> Get DNREC Permit</a:t>
            </a:r>
          </a:p>
          <a:p>
            <a:pPr marL="342900" indent="-342900">
              <a:buFont typeface="Arial" panose="020B0604020202020204" pitchFamily="34" charset="0"/>
              <a:buChar char="•"/>
            </a:pPr>
            <a:r>
              <a:rPr lang="en-US" dirty="0"/>
              <a:t>Finalize Agreement of Accommodation  between the 2 organizations </a:t>
            </a:r>
          </a:p>
          <a:p>
            <a:pPr marL="342900" indent="-342900">
              <a:buFont typeface="Arial" panose="020B0604020202020204" pitchFamily="34" charset="0"/>
              <a:buChar char="•"/>
            </a:pPr>
            <a:r>
              <a:rPr lang="en-US" dirty="0"/>
              <a:t>Finalize Kayak  operation Rules and Regulations</a:t>
            </a:r>
          </a:p>
          <a:p>
            <a:pPr marL="342900" indent="-342900">
              <a:buFont typeface="Arial" panose="020B0604020202020204" pitchFamily="34" charset="0"/>
              <a:buChar char="•"/>
            </a:pPr>
            <a:r>
              <a:rPr lang="en-US" dirty="0"/>
              <a:t>Decide on Kayak RACKS and  funding method</a:t>
            </a:r>
          </a:p>
          <a:p>
            <a:pPr marL="342900" indent="-342900">
              <a:buFont typeface="Arial" panose="020B0604020202020204" pitchFamily="34" charset="0"/>
              <a:buChar char="•"/>
            </a:pPr>
            <a:r>
              <a:rPr lang="en-US" dirty="0"/>
              <a:t>Get Ocean View and Sussex County Permits</a:t>
            </a:r>
          </a:p>
          <a:p>
            <a:pPr marL="342900" indent="-342900">
              <a:buFont typeface="Arial" panose="020B0604020202020204" pitchFamily="34" charset="0"/>
              <a:buChar char="•"/>
            </a:pPr>
            <a:r>
              <a:rPr lang="en-US" dirty="0"/>
              <a:t>Contract with A Plus Marine Services and Install floating Ramp </a:t>
            </a:r>
          </a:p>
          <a:p>
            <a:pPr marL="342900" indent="-342900">
              <a:buFont typeface="Arial" panose="020B0604020202020204" pitchFamily="34" charset="0"/>
              <a:buChar char="•"/>
            </a:pPr>
            <a:r>
              <a:rPr lang="en-US" dirty="0"/>
              <a:t>When Launcher arrives  install </a:t>
            </a:r>
          </a:p>
          <a:p>
            <a:pPr marL="342900" indent="-342900">
              <a:buFont typeface="Arial" panose="020B0604020202020204" pitchFamily="34" charset="0"/>
              <a:buChar char="•"/>
            </a:pPr>
            <a:r>
              <a:rPr lang="en-US" dirty="0"/>
              <a:t>Have Ribbon cutting and   Celebration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72875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13B2-6590-A04F-03D4-6D61279753D3}"/>
              </a:ext>
            </a:extLst>
          </p:cNvPr>
          <p:cNvSpPr>
            <a:spLocks noGrp="1"/>
          </p:cNvSpPr>
          <p:nvPr>
            <p:ph type="title"/>
          </p:nvPr>
        </p:nvSpPr>
        <p:spPr/>
        <p:txBody>
          <a:bodyPr/>
          <a:lstStyle/>
          <a:p>
            <a:r>
              <a:rPr lang="en-US"/>
              <a:t>	Questions</a:t>
            </a:r>
            <a:r>
              <a:rPr lang="en-US" dirty="0"/>
              <a:t>? Discussion</a:t>
            </a:r>
          </a:p>
        </p:txBody>
      </p:sp>
      <p:sp>
        <p:nvSpPr>
          <p:cNvPr id="3" name="Text Placeholder 2">
            <a:extLst>
              <a:ext uri="{FF2B5EF4-FFF2-40B4-BE49-F238E27FC236}">
                <a16:creationId xmlns:a16="http://schemas.microsoft.com/office/drawing/2014/main" id="{D8F27E62-B921-08AE-6B54-2D4067273B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997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4D03-59D4-4C9D-7B79-70E17E934A3E}"/>
              </a:ext>
            </a:extLst>
          </p:cNvPr>
          <p:cNvSpPr>
            <a:spLocks noGrp="1"/>
          </p:cNvSpPr>
          <p:nvPr>
            <p:ph type="title"/>
          </p:nvPr>
        </p:nvSpPr>
        <p:spPr/>
        <p:txBody>
          <a:bodyPr/>
          <a:lstStyle/>
          <a:p>
            <a:r>
              <a:rPr lang="en-US" dirty="0"/>
              <a:t>			Todays Meeting Agenda</a:t>
            </a:r>
          </a:p>
        </p:txBody>
      </p:sp>
      <p:sp>
        <p:nvSpPr>
          <p:cNvPr id="3" name="Content Placeholder 2">
            <a:extLst>
              <a:ext uri="{FF2B5EF4-FFF2-40B4-BE49-F238E27FC236}">
                <a16:creationId xmlns:a16="http://schemas.microsoft.com/office/drawing/2014/main" id="{8595BFEA-DF40-2D75-AD19-D1ED3BCF2513}"/>
              </a:ext>
            </a:extLst>
          </p:cNvPr>
          <p:cNvSpPr>
            <a:spLocks noGrp="1"/>
          </p:cNvSpPr>
          <p:nvPr>
            <p:ph idx="1"/>
          </p:nvPr>
        </p:nvSpPr>
        <p:spPr>
          <a:xfrm>
            <a:off x="836720" y="1303122"/>
            <a:ext cx="10515600" cy="4929002"/>
          </a:xfrm>
        </p:spPr>
        <p:txBody>
          <a:bodyPr/>
          <a:lstStyle/>
          <a:p>
            <a:endParaRPr lang="en-US" dirty="0"/>
          </a:p>
        </p:txBody>
      </p:sp>
      <p:sp>
        <p:nvSpPr>
          <p:cNvPr id="5" name="TextBox 4">
            <a:extLst>
              <a:ext uri="{FF2B5EF4-FFF2-40B4-BE49-F238E27FC236}">
                <a16:creationId xmlns:a16="http://schemas.microsoft.com/office/drawing/2014/main" id="{A62410F6-08C7-EB01-9BA3-3CD8EC94833F}"/>
              </a:ext>
            </a:extLst>
          </p:cNvPr>
          <p:cNvSpPr txBox="1"/>
          <p:nvPr/>
        </p:nvSpPr>
        <p:spPr>
          <a:xfrm>
            <a:off x="3047260" y="1307561"/>
            <a:ext cx="6094520" cy="507831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endParaRPr lang="en-US" sz="1800" dirty="0">
              <a:solidFill>
                <a:srgbClr val="FF000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solidFill>
                <a:srgbClr val="FF0000"/>
              </a:solidFill>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FF0000"/>
                </a:solidFill>
                <a:effectLst/>
                <a:latin typeface="Calibri" panose="020F0502020204030204" pitchFamily="34" charset="0"/>
                <a:ea typeface="Times New Roman" panose="02020603050405020304" pitchFamily="18" charset="0"/>
              </a:rPr>
              <a:t>Opening remarks -Ken Jones President FCHOA</a:t>
            </a:r>
            <a:endParaRPr lang="en-US" sz="18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FF0000"/>
                </a:solidFill>
                <a:effectLst/>
                <a:latin typeface="Calibri" panose="020F0502020204030204" pitchFamily="34" charset="0"/>
                <a:ea typeface="Times New Roman" panose="02020603050405020304" pitchFamily="18" charset="0"/>
              </a:rPr>
              <a:t>Welcome New Members-  Dean &amp; Sue Clark –All</a:t>
            </a:r>
          </a:p>
          <a:p>
            <a:pPr marL="342900" marR="0" lvl="0" indent="-342900">
              <a:spcBef>
                <a:spcPts val="0"/>
              </a:spcBef>
              <a:spcAft>
                <a:spcPts val="0"/>
              </a:spcAft>
              <a:buFont typeface="Symbol" panose="05050102010706020507" pitchFamily="18" charset="2"/>
              <a:buChar char=""/>
            </a:pPr>
            <a:r>
              <a:rPr lang="en-US" sz="1800" dirty="0">
                <a:solidFill>
                  <a:srgbClr val="FF0000"/>
                </a:solidFill>
                <a:effectLst/>
                <a:latin typeface="Calibri" panose="020F0502020204030204" pitchFamily="34" charset="0"/>
                <a:ea typeface="Calibri" panose="020F0502020204030204" pitchFamily="34" charset="0"/>
              </a:rPr>
              <a:t>Welcome Mr. and Mrs. Roe</a:t>
            </a:r>
          </a:p>
          <a:p>
            <a:pPr marL="342900" marR="0" lvl="0" indent="-342900">
              <a:spcBef>
                <a:spcPts val="0"/>
              </a:spcBef>
              <a:spcAft>
                <a:spcPts val="0"/>
              </a:spcAft>
              <a:buFont typeface="Symbol" panose="05050102010706020507" pitchFamily="18" charset="2"/>
              <a:buChar char=""/>
            </a:pPr>
            <a:r>
              <a:rPr lang="en-US" sz="1800" dirty="0">
                <a:solidFill>
                  <a:srgbClr val="FF0000"/>
                </a:solidFill>
                <a:effectLst/>
                <a:latin typeface="Calibri" panose="020F0502020204030204" pitchFamily="34" charset="0"/>
                <a:ea typeface="Times New Roman" panose="02020603050405020304" pitchFamily="18" charset="0"/>
              </a:rPr>
              <a:t>OV Town Council Member, District 1 - Update on OV Marina  Restaurant - Steve Cobb </a:t>
            </a:r>
            <a:endParaRPr lang="en-US" sz="18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FF0000"/>
                </a:solidFill>
                <a:effectLst/>
                <a:latin typeface="Calibri" panose="020F0502020204030204" pitchFamily="34" charset="0"/>
                <a:ea typeface="Times New Roman" panose="02020603050405020304" pitchFamily="18" charset="0"/>
              </a:rPr>
              <a:t>Proposed FCHOA 2023 Budget- Therese Weise - FCHOA Treasurer</a:t>
            </a:r>
            <a:endParaRPr lang="en-US" sz="18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FF0000"/>
                </a:solidFill>
                <a:effectLst/>
                <a:latin typeface="Calibri" panose="020F0502020204030204" pitchFamily="34" charset="0"/>
                <a:ea typeface="Times New Roman" panose="02020603050405020304" pitchFamily="18" charset="0"/>
              </a:rPr>
              <a:t>Budget Disc</a:t>
            </a:r>
            <a:r>
              <a:rPr lang="en-US" sz="1800" dirty="0">
                <a:solidFill>
                  <a:srgbClr val="FF0000"/>
                </a:solidFill>
                <a:effectLst/>
                <a:latin typeface="Calibri" panose="020F0502020204030204" pitchFamily="34" charset="0"/>
                <a:ea typeface="Times New Roman" panose="02020603050405020304" pitchFamily="18" charset="0"/>
              </a:rPr>
              <a:t>uss -All</a:t>
            </a:r>
            <a:endParaRPr lang="en-US" sz="18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FF0000"/>
                </a:solidFill>
                <a:effectLst/>
                <a:latin typeface="Calibri" panose="020F0502020204030204" pitchFamily="34" charset="0"/>
                <a:ea typeface="Times New Roman" panose="02020603050405020304" pitchFamily="18" charset="0"/>
              </a:rPr>
              <a:t>FCHOA Deed of Restriction Review and Recommendation- Tim Larimore, Vice President/Secretary</a:t>
            </a:r>
            <a:endParaRPr lang="en-US" sz="18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FF0000"/>
                </a:solidFill>
                <a:effectLst/>
                <a:latin typeface="Calibri" panose="020F0502020204030204" pitchFamily="34" charset="0"/>
                <a:ea typeface="Times New Roman" panose="02020603050405020304" pitchFamily="18" charset="0"/>
              </a:rPr>
              <a:t>Topic Discussion -All</a:t>
            </a:r>
            <a:endParaRPr lang="en-US" sz="18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FF0000"/>
                </a:solidFill>
                <a:effectLst/>
                <a:latin typeface="Calibri" panose="020F0502020204030204" pitchFamily="34" charset="0"/>
                <a:ea typeface="Times New Roman" panose="02020603050405020304" pitchFamily="18" charset="0"/>
              </a:rPr>
              <a:t>Foreside Commons Kayak Project Update – Bill Kopajtic - Kayak Project Chair</a:t>
            </a:r>
            <a:endParaRPr lang="en-US" sz="18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FF0000"/>
                </a:solidFill>
                <a:effectLst/>
                <a:latin typeface="Calibri" panose="020F0502020204030204" pitchFamily="34" charset="0"/>
                <a:ea typeface="Times New Roman" panose="02020603050405020304" pitchFamily="18" charset="0"/>
              </a:rPr>
              <a:t>Topic Discussion- All </a:t>
            </a:r>
            <a:endParaRPr lang="en-US" sz="18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FF0000"/>
                </a:solidFill>
                <a:effectLst/>
                <a:latin typeface="Calibri" panose="020F0502020204030204" pitchFamily="34" charset="0"/>
                <a:ea typeface="Times New Roman" panose="02020603050405020304" pitchFamily="18" charset="0"/>
              </a:rPr>
              <a:t>New Business-All</a:t>
            </a:r>
            <a:endParaRPr lang="en-US" sz="18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FF0000"/>
                </a:solidFill>
                <a:effectLst/>
                <a:latin typeface="Calibri" panose="020F0502020204030204" pitchFamily="34" charset="0"/>
                <a:ea typeface="Times New Roman" panose="02020603050405020304" pitchFamily="18" charset="0"/>
              </a:rPr>
              <a:t>Adjournment</a:t>
            </a:r>
            <a:endParaRPr lang="en-US" sz="1800"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19494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B02C-BEC6-7865-A137-1CBC04DEF84D}"/>
              </a:ext>
            </a:extLst>
          </p:cNvPr>
          <p:cNvSpPr>
            <a:spLocks noGrp="1"/>
          </p:cNvSpPr>
          <p:nvPr>
            <p:ph type="ctrTitle"/>
          </p:nvPr>
        </p:nvSpPr>
        <p:spPr>
          <a:xfrm>
            <a:off x="1417468" y="674702"/>
            <a:ext cx="9144000" cy="3533314"/>
          </a:xfrm>
        </p:spPr>
        <p:txBody>
          <a:bodyPr>
            <a:noAutofit/>
          </a:bodyPr>
          <a:lstStyle/>
          <a:p>
            <a:br>
              <a:rPr lang="en-US" sz="2800" dirty="0">
                <a:solidFill>
                  <a:srgbClr val="FF0000"/>
                </a:solidFill>
              </a:rPr>
            </a:br>
            <a:r>
              <a:rPr lang="en-US" sz="3200" dirty="0">
                <a:solidFill>
                  <a:srgbClr val="FF0000"/>
                </a:solidFill>
              </a:rPr>
              <a:t>Thank You for joining us for the Annual meeting and for your input &amp;  attention to these important matters!</a:t>
            </a:r>
            <a:br>
              <a:rPr lang="en-US" sz="3200" dirty="0">
                <a:solidFill>
                  <a:srgbClr val="FF0000"/>
                </a:solidFill>
              </a:rPr>
            </a:br>
            <a:r>
              <a:rPr lang="en-US" sz="3200" dirty="0">
                <a:solidFill>
                  <a:srgbClr val="FF0000"/>
                </a:solidFill>
              </a:rPr>
              <a:t>Happy Summer To All!</a:t>
            </a:r>
            <a:br>
              <a:rPr lang="en-US" sz="3200" dirty="0">
                <a:solidFill>
                  <a:srgbClr val="FF0000"/>
                </a:solidFill>
              </a:rPr>
            </a:br>
            <a:r>
              <a:rPr lang="en-US" sz="3200" dirty="0">
                <a:solidFill>
                  <a:srgbClr val="FF0000"/>
                </a:solidFill>
              </a:rPr>
              <a:t> </a:t>
            </a:r>
            <a:br>
              <a:rPr lang="en-US" sz="3200" dirty="0">
                <a:solidFill>
                  <a:srgbClr val="FF0000"/>
                </a:solidFill>
              </a:rPr>
            </a:br>
            <a:r>
              <a:rPr lang="en-US" sz="3200" b="1" dirty="0">
                <a:solidFill>
                  <a:schemeClr val="accent1">
                    <a:lumMod val="75000"/>
                  </a:schemeClr>
                </a:solidFill>
              </a:rPr>
              <a:t>Don’t Forget to mark your calendar</a:t>
            </a:r>
            <a:br>
              <a:rPr lang="en-US" sz="3200" b="1" dirty="0">
                <a:solidFill>
                  <a:schemeClr val="accent1">
                    <a:lumMod val="75000"/>
                  </a:schemeClr>
                </a:solidFill>
              </a:rPr>
            </a:br>
            <a:r>
              <a:rPr lang="en-US" sz="3200" b="1" dirty="0">
                <a:solidFill>
                  <a:schemeClr val="accent1">
                    <a:lumMod val="75000"/>
                  </a:schemeClr>
                </a:solidFill>
              </a:rPr>
              <a:t>for September 10  2022</a:t>
            </a:r>
            <a:br>
              <a:rPr lang="en-US" sz="3200" b="1" dirty="0">
                <a:solidFill>
                  <a:schemeClr val="accent1">
                    <a:lumMod val="75000"/>
                  </a:schemeClr>
                </a:solidFill>
              </a:rPr>
            </a:br>
            <a:r>
              <a:rPr lang="en-US" sz="3200" b="1" dirty="0">
                <a:solidFill>
                  <a:schemeClr val="accent1">
                    <a:lumMod val="75000"/>
                  </a:schemeClr>
                </a:solidFill>
              </a:rPr>
              <a:t>For our Joint Annual Picnic</a:t>
            </a:r>
            <a:br>
              <a:rPr lang="en-US" sz="3200" b="1" dirty="0">
                <a:solidFill>
                  <a:schemeClr val="accent1">
                    <a:lumMod val="75000"/>
                  </a:schemeClr>
                </a:solidFill>
              </a:rPr>
            </a:br>
            <a:r>
              <a:rPr lang="en-US" sz="3200" b="1" dirty="0">
                <a:solidFill>
                  <a:schemeClr val="accent1">
                    <a:lumMod val="75000"/>
                  </a:schemeClr>
                </a:solidFill>
              </a:rPr>
              <a:t>This Year Hosted by Grand View Shores </a:t>
            </a:r>
            <a:r>
              <a:rPr lang="en-US" sz="3200" b="1" i="0" dirty="0">
                <a:solidFill>
                  <a:schemeClr val="accent1">
                    <a:lumMod val="75000"/>
                  </a:schemeClr>
                </a:solidFill>
                <a:effectLst/>
                <a:latin typeface="Times New Roman" panose="02020603050405020304" pitchFamily="18" charset="0"/>
              </a:rPr>
              <a:t>Carey &amp; Judy Verger 49 Daisey Avenue</a:t>
            </a:r>
            <a:endParaRPr lang="en-US" sz="3200" b="1" dirty="0">
              <a:solidFill>
                <a:schemeClr val="accent1">
                  <a:lumMod val="75000"/>
                </a:schemeClr>
              </a:solidFill>
            </a:endParaRPr>
          </a:p>
        </p:txBody>
      </p:sp>
      <p:sp>
        <p:nvSpPr>
          <p:cNvPr id="3" name="Subtitle 2">
            <a:extLst>
              <a:ext uri="{FF2B5EF4-FFF2-40B4-BE49-F238E27FC236}">
                <a16:creationId xmlns:a16="http://schemas.microsoft.com/office/drawing/2014/main" id="{66AC59D5-45D1-8661-4BDB-1219AA6232F8}"/>
              </a:ext>
            </a:extLst>
          </p:cNvPr>
          <p:cNvSpPr>
            <a:spLocks noGrp="1"/>
          </p:cNvSpPr>
          <p:nvPr>
            <p:ph type="subTitle" idx="1"/>
          </p:nvPr>
        </p:nvSpPr>
        <p:spPr>
          <a:xfrm>
            <a:off x="1417468" y="4527536"/>
            <a:ext cx="9144000" cy="1655762"/>
          </a:xfrm>
        </p:spPr>
        <p:txBody>
          <a:bodyPr/>
          <a:lstStyle/>
          <a:p>
            <a:r>
              <a:rPr lang="en-US" dirty="0"/>
              <a:t>The minutes and this presentation will be available  on our web site by Friday July, 1 2022 </a:t>
            </a:r>
          </a:p>
          <a:p>
            <a:r>
              <a:rPr lang="en-US" dirty="0">
                <a:hlinkClick r:id="rId2"/>
              </a:rPr>
              <a:t>http://www.foresidecommons.com</a:t>
            </a:r>
            <a:endParaRPr lang="en-US" dirty="0"/>
          </a:p>
        </p:txBody>
      </p:sp>
    </p:spTree>
    <p:extLst>
      <p:ext uri="{BB962C8B-B14F-4D97-AF65-F5344CB8AC3E}">
        <p14:creationId xmlns:p14="http://schemas.microsoft.com/office/powerpoint/2010/main" val="247253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21FD-84F5-4006-1FBF-D07FD982CEA6}"/>
              </a:ext>
            </a:extLst>
          </p:cNvPr>
          <p:cNvSpPr>
            <a:spLocks noGrp="1"/>
          </p:cNvSpPr>
          <p:nvPr>
            <p:ph type="ctrTitle"/>
          </p:nvPr>
        </p:nvSpPr>
        <p:spPr/>
        <p:txBody>
          <a:bodyPr/>
          <a:lstStyle/>
          <a:p>
            <a:r>
              <a:rPr lang="en-US" dirty="0"/>
              <a:t>Welcome to our Community!!</a:t>
            </a:r>
          </a:p>
        </p:txBody>
      </p:sp>
      <p:sp>
        <p:nvSpPr>
          <p:cNvPr id="3" name="Subtitle 2">
            <a:extLst>
              <a:ext uri="{FF2B5EF4-FFF2-40B4-BE49-F238E27FC236}">
                <a16:creationId xmlns:a16="http://schemas.microsoft.com/office/drawing/2014/main" id="{D38EFED7-AEF3-7F2E-CCCE-422F8E33DF1D}"/>
              </a:ext>
            </a:extLst>
          </p:cNvPr>
          <p:cNvSpPr>
            <a:spLocks noGrp="1"/>
          </p:cNvSpPr>
          <p:nvPr>
            <p:ph type="subTitle" idx="1"/>
          </p:nvPr>
        </p:nvSpPr>
        <p:spPr/>
        <p:txBody>
          <a:bodyPr/>
          <a:lstStyle/>
          <a:p>
            <a:r>
              <a:rPr lang="en-US" dirty="0"/>
              <a:t>Dean and Sue Clark</a:t>
            </a:r>
          </a:p>
          <a:p>
            <a:r>
              <a:rPr lang="en-US" dirty="0"/>
              <a:t>&amp;</a:t>
            </a:r>
          </a:p>
          <a:p>
            <a:r>
              <a:rPr lang="en-US" dirty="0"/>
              <a:t>Mr. and Mrs. Roe</a:t>
            </a:r>
          </a:p>
        </p:txBody>
      </p:sp>
    </p:spTree>
    <p:extLst>
      <p:ext uri="{BB962C8B-B14F-4D97-AF65-F5344CB8AC3E}">
        <p14:creationId xmlns:p14="http://schemas.microsoft.com/office/powerpoint/2010/main" val="14904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C83C-BC61-03E0-F0F4-0714E207F2BE}"/>
              </a:ext>
            </a:extLst>
          </p:cNvPr>
          <p:cNvSpPr>
            <a:spLocks noGrp="1"/>
          </p:cNvSpPr>
          <p:nvPr>
            <p:ph type="title"/>
          </p:nvPr>
        </p:nvSpPr>
        <p:spPr/>
        <p:txBody>
          <a:bodyPr/>
          <a:lstStyle/>
          <a:p>
            <a:r>
              <a:rPr lang="en-US" dirty="0"/>
              <a:t>Welcome Stephen Cobb OV Town Council 					District 1 </a:t>
            </a:r>
          </a:p>
        </p:txBody>
      </p:sp>
      <p:sp>
        <p:nvSpPr>
          <p:cNvPr id="3" name="Content Placeholder 2">
            <a:extLst>
              <a:ext uri="{FF2B5EF4-FFF2-40B4-BE49-F238E27FC236}">
                <a16:creationId xmlns:a16="http://schemas.microsoft.com/office/drawing/2014/main" id="{F608C852-C3E1-3D60-2EF9-5E14C74B7E8F}"/>
              </a:ext>
            </a:extLst>
          </p:cNvPr>
          <p:cNvSpPr>
            <a:spLocks noGrp="1"/>
          </p:cNvSpPr>
          <p:nvPr>
            <p:ph idx="1"/>
          </p:nvPr>
        </p:nvSpPr>
        <p:spPr/>
        <p:txBody>
          <a:bodyPr/>
          <a:lstStyle/>
          <a:p>
            <a:endParaRPr lang="en-US" sz="2800" dirty="0">
              <a:solidFill>
                <a:srgbClr val="FF0000"/>
              </a:solidFill>
              <a:effectLst/>
              <a:latin typeface="Calibri" panose="020F0502020204030204" pitchFamily="34" charset="0"/>
              <a:ea typeface="Times New Roman" panose="02020603050405020304" pitchFamily="18" charset="0"/>
            </a:endParaRPr>
          </a:p>
          <a:p>
            <a:endParaRPr lang="en-US" sz="2800" dirty="0">
              <a:solidFill>
                <a:srgbClr val="FF0000"/>
              </a:solidFill>
              <a:effectLst/>
              <a:latin typeface="Calibri" panose="020F0502020204030204" pitchFamily="34" charset="0"/>
              <a:ea typeface="Times New Roman" panose="02020603050405020304" pitchFamily="18" charset="0"/>
            </a:endParaRPr>
          </a:p>
          <a:p>
            <a:r>
              <a:rPr lang="en-US" sz="2800" dirty="0">
                <a:solidFill>
                  <a:srgbClr val="FF0000"/>
                </a:solidFill>
                <a:effectLst/>
                <a:latin typeface="Calibri" panose="020F0502020204030204" pitchFamily="34" charset="0"/>
                <a:ea typeface="Times New Roman" panose="02020603050405020304" pitchFamily="18" charset="0"/>
              </a:rPr>
              <a:t>Brief Update on the proposed expansion OV Marina  to add a Restaurant - Steve Cobb </a:t>
            </a:r>
            <a:endParaRPr lang="en-US" sz="2800" dirty="0">
              <a:solidFill>
                <a:srgbClr val="FF0000"/>
              </a:solidFill>
              <a:effectLst/>
              <a:latin typeface="Calibri" panose="020F0502020204030204" pitchFamily="34" charset="0"/>
              <a:ea typeface="Calibri" panose="020F0502020204030204" pitchFamily="34" charset="0"/>
            </a:endParaRPr>
          </a:p>
          <a:p>
            <a:endParaRPr lang="en-US" dirty="0">
              <a:solidFill>
                <a:srgbClr val="FF0000"/>
              </a:solidFill>
            </a:endParaRPr>
          </a:p>
        </p:txBody>
      </p:sp>
    </p:spTree>
    <p:extLst>
      <p:ext uri="{BB962C8B-B14F-4D97-AF65-F5344CB8AC3E}">
        <p14:creationId xmlns:p14="http://schemas.microsoft.com/office/powerpoint/2010/main" val="364729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03A4-8A8E-1710-81A8-EF320E693ACB}"/>
              </a:ext>
            </a:extLst>
          </p:cNvPr>
          <p:cNvSpPr>
            <a:spLocks noGrp="1"/>
          </p:cNvSpPr>
          <p:nvPr>
            <p:ph type="title"/>
          </p:nvPr>
        </p:nvSpPr>
        <p:spPr>
          <a:xfrm>
            <a:off x="767179" y="1162843"/>
            <a:ext cx="10515600" cy="1325563"/>
          </a:xfrm>
        </p:spPr>
        <p:txBody>
          <a:bodyPr>
            <a:normAutofit fontScale="90000"/>
          </a:bodyPr>
          <a:lstStyle/>
          <a:p>
            <a:pPr marL="342900" marR="0" lvl="0" indent="-342900">
              <a:spcBef>
                <a:spcPts val="0"/>
              </a:spcBef>
              <a:spcAft>
                <a:spcPts val="0"/>
              </a:spcAft>
            </a:pPr>
            <a:r>
              <a:rPr lang="en-US" b="1" dirty="0">
                <a:solidFill>
                  <a:srgbClr val="FF0000"/>
                </a:solidFill>
                <a:latin typeface="Calibri" panose="020F0502020204030204" pitchFamily="34" charset="0"/>
                <a:ea typeface="Times New Roman" panose="02020603050405020304" pitchFamily="18" charset="0"/>
              </a:rPr>
              <a:t>												</a:t>
            </a:r>
            <a:r>
              <a:rPr lang="en-US" sz="4400" b="1" dirty="0">
                <a:solidFill>
                  <a:srgbClr val="FF0000"/>
                </a:solidFill>
                <a:effectLst/>
                <a:latin typeface="Calibri" panose="020F0502020204030204" pitchFamily="34" charset="0"/>
                <a:ea typeface="Times New Roman" panose="02020603050405020304" pitchFamily="18" charset="0"/>
              </a:rPr>
              <a:t> FCHOA Treasurer Report 											                                           					Therese Weise Treasurer</a:t>
            </a:r>
            <a:br>
              <a:rPr lang="en-US" sz="4400" dirty="0">
                <a:solidFill>
                  <a:srgbClr val="FF0000"/>
                </a:solidFill>
                <a:effectLst/>
                <a:latin typeface="Calibri" panose="020F0502020204030204" pitchFamily="34" charset="0"/>
                <a:ea typeface="Calibri" panose="020F0502020204030204" pitchFamily="34" charset="0"/>
              </a:rPr>
            </a:br>
            <a:br>
              <a:rPr lang="en-US" sz="4400" dirty="0">
                <a:solidFill>
                  <a:srgbClr val="FF0000"/>
                </a:solidFill>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CBC0F60D-5A01-B09A-C891-49BBE7C2D8D1}"/>
              </a:ext>
            </a:extLst>
          </p:cNvPr>
          <p:cNvSpPr>
            <a:spLocks noGrp="1"/>
          </p:cNvSpPr>
          <p:nvPr>
            <p:ph idx="1"/>
          </p:nvPr>
        </p:nvSpPr>
        <p:spPr>
          <a:xfrm>
            <a:off x="838200" y="2867487"/>
            <a:ext cx="10444579" cy="3309476"/>
          </a:xfrm>
        </p:spPr>
        <p:txBody>
          <a:bodyPr/>
          <a:lstStyle/>
          <a:p>
            <a:pPr marL="1371600" lvl="3" indent="0">
              <a:spcBef>
                <a:spcPts val="0"/>
              </a:spcBef>
              <a:buNone/>
            </a:pPr>
            <a:r>
              <a:rPr lang="en-US" b="1" dirty="0">
                <a:solidFill>
                  <a:srgbClr val="FF0000"/>
                </a:solidFill>
                <a:effectLst/>
                <a:latin typeface="Calibri" panose="020F0502020204030204" pitchFamily="34"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endParaRPr lang="en-US" b="1" dirty="0">
              <a:solidFill>
                <a:srgbClr val="FF0000"/>
              </a:solidFill>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800" b="1" dirty="0">
              <a:solidFill>
                <a:srgbClr val="FF000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solidFill>
                  <a:srgbClr val="FF0000"/>
                </a:solidFill>
                <a:effectLst/>
                <a:latin typeface="Calibri" panose="020F0502020204030204" pitchFamily="34" charset="0"/>
                <a:ea typeface="Times New Roman" panose="02020603050405020304" pitchFamily="18" charset="0"/>
              </a:rPr>
              <a:t>Proposed FCHOA 2023 Budget- Therese Weise - FCHOA Treasurer</a:t>
            </a:r>
            <a:endParaRPr lang="en-US" sz="28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b="1" dirty="0">
                <a:solidFill>
                  <a:srgbClr val="FF0000"/>
                </a:solidFill>
                <a:effectLst/>
                <a:latin typeface="Calibri" panose="020F0502020204030204" pitchFamily="34" charset="0"/>
                <a:ea typeface="Times New Roman" panose="02020603050405020304" pitchFamily="18" charset="0"/>
              </a:rPr>
              <a:t>Budget Disc</a:t>
            </a:r>
            <a:r>
              <a:rPr lang="en-US" sz="2800" dirty="0">
                <a:solidFill>
                  <a:srgbClr val="FF0000"/>
                </a:solidFill>
                <a:effectLst/>
                <a:latin typeface="Calibri" panose="020F0502020204030204" pitchFamily="34" charset="0"/>
                <a:ea typeface="Times New Roman" panose="02020603050405020304" pitchFamily="18" charset="0"/>
              </a:rPr>
              <a:t>uss -All</a:t>
            </a:r>
            <a:endParaRPr lang="en-US" sz="2800" dirty="0">
              <a:solidFill>
                <a:srgbClr val="FF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3862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3649-E970-3FF1-4A54-B5D04ADB9B85}"/>
              </a:ext>
            </a:extLst>
          </p:cNvPr>
          <p:cNvSpPr>
            <a:spLocks noGrp="1"/>
          </p:cNvSpPr>
          <p:nvPr>
            <p:ph type="title"/>
          </p:nvPr>
        </p:nvSpPr>
        <p:spPr>
          <a:xfrm>
            <a:off x="831850" y="333699"/>
            <a:ext cx="10515600" cy="2852737"/>
          </a:xfrm>
        </p:spPr>
        <p:txBody>
          <a:bodyPr/>
          <a:lstStyle/>
          <a:p>
            <a:r>
              <a:rPr lang="en-US" sz="6000" dirty="0">
                <a:solidFill>
                  <a:srgbClr val="FF0000"/>
                </a:solidFill>
                <a:effectLst/>
                <a:latin typeface="Calibri" panose="020F0502020204030204" pitchFamily="34" charset="0"/>
                <a:ea typeface="Times New Roman" panose="02020603050405020304" pitchFamily="18" charset="0"/>
              </a:rPr>
              <a:t>FCHOA Deed of Restriction Review and Recommendation</a:t>
            </a:r>
            <a:endParaRPr lang="en-US" dirty="0"/>
          </a:p>
        </p:txBody>
      </p:sp>
      <p:sp>
        <p:nvSpPr>
          <p:cNvPr id="3" name="Text Placeholder 2">
            <a:extLst>
              <a:ext uri="{FF2B5EF4-FFF2-40B4-BE49-F238E27FC236}">
                <a16:creationId xmlns:a16="http://schemas.microsoft.com/office/drawing/2014/main" id="{5B321275-CFCA-FE4F-DF15-34B585339B87}"/>
              </a:ext>
            </a:extLst>
          </p:cNvPr>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2400" dirty="0">
                <a:solidFill>
                  <a:srgbClr val="FF0000"/>
                </a:solidFill>
                <a:effectLst/>
                <a:latin typeface="Calibri" panose="020F0502020204030204" pitchFamily="34" charset="0"/>
                <a:ea typeface="Times New Roman" panose="02020603050405020304" pitchFamily="18" charset="0"/>
              </a:rPr>
              <a:t>FCHOA Deed of Restrictions Review and Recommendation- Tim Larimore, Vice President/Secretary</a:t>
            </a:r>
            <a:endParaRPr lang="en-US" sz="24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solidFill>
                  <a:srgbClr val="FF0000"/>
                </a:solidFill>
                <a:effectLst/>
                <a:latin typeface="Calibri" panose="020F0502020204030204" pitchFamily="34" charset="0"/>
                <a:ea typeface="Times New Roman" panose="02020603050405020304" pitchFamily="18" charset="0"/>
              </a:rPr>
              <a:t>Topic Discussion -All</a:t>
            </a:r>
            <a:endParaRPr lang="en-US" sz="2400" dirty="0">
              <a:solidFill>
                <a:srgbClr val="FF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27879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8132-FBD0-B8AA-D440-6BF883A4A709}"/>
              </a:ext>
            </a:extLst>
          </p:cNvPr>
          <p:cNvSpPr>
            <a:spLocks noGrp="1"/>
          </p:cNvSpPr>
          <p:nvPr>
            <p:ph type="title"/>
          </p:nvPr>
        </p:nvSpPr>
        <p:spPr/>
        <p:txBody>
          <a:bodyPr>
            <a:normAutofit fontScale="90000"/>
          </a:bodyPr>
          <a:lstStyle/>
          <a:p>
            <a:r>
              <a:rPr lang="en-US" sz="6000" dirty="0">
                <a:solidFill>
                  <a:srgbClr val="FF0000"/>
                </a:solidFill>
                <a:effectLst/>
                <a:latin typeface="Calibri" panose="020F0502020204030204" pitchFamily="34" charset="0"/>
                <a:ea typeface="Times New Roman" panose="02020603050405020304" pitchFamily="18" charset="0"/>
              </a:rPr>
              <a:t>Foreside Commons Kayak Project Update – Bill Kopajtic - Kayak Project Chair</a:t>
            </a:r>
            <a:br>
              <a:rPr lang="en-US" sz="6000" dirty="0">
                <a:solidFill>
                  <a:srgbClr val="FF0000"/>
                </a:solidFill>
                <a:effectLst/>
                <a:latin typeface="Calibri" panose="020F0502020204030204" pitchFamily="34" charset="0"/>
                <a:ea typeface="Calibri" panose="020F0502020204030204" pitchFamily="34" charset="0"/>
              </a:rPr>
            </a:br>
            <a:endParaRPr lang="en-US" dirty="0"/>
          </a:p>
        </p:txBody>
      </p:sp>
      <p:pic>
        <p:nvPicPr>
          <p:cNvPr id="4" name="Picture 3">
            <a:extLst>
              <a:ext uri="{FF2B5EF4-FFF2-40B4-BE49-F238E27FC236}">
                <a16:creationId xmlns:a16="http://schemas.microsoft.com/office/drawing/2014/main" id="{6C480964-A3EC-C909-1A5A-FADE2A52ED73}"/>
              </a:ext>
            </a:extLst>
          </p:cNvPr>
          <p:cNvPicPr>
            <a:picLocks noChangeAspect="1"/>
          </p:cNvPicPr>
          <p:nvPr/>
        </p:nvPicPr>
        <p:blipFill>
          <a:blip r:embed="rId2"/>
          <a:stretch>
            <a:fillRect/>
          </a:stretch>
        </p:blipFill>
        <p:spPr>
          <a:xfrm>
            <a:off x="5300591" y="3621877"/>
            <a:ext cx="5427145" cy="3052769"/>
          </a:xfrm>
          <a:prstGeom prst="rect">
            <a:avLst/>
          </a:prstGeom>
        </p:spPr>
      </p:pic>
      <p:sp>
        <p:nvSpPr>
          <p:cNvPr id="3" name="Text Placeholder 2">
            <a:extLst>
              <a:ext uri="{FF2B5EF4-FFF2-40B4-BE49-F238E27FC236}">
                <a16:creationId xmlns:a16="http://schemas.microsoft.com/office/drawing/2014/main" id="{92A390BF-10B4-DE90-D49E-B6F789AE95A1}"/>
              </a:ext>
            </a:extLst>
          </p:cNvPr>
          <p:cNvSpPr>
            <a:spLocks noGrp="1"/>
          </p:cNvSpPr>
          <p:nvPr>
            <p:ph type="body" idx="1"/>
          </p:nvPr>
        </p:nvSpPr>
        <p:spPr>
          <a:xfrm>
            <a:off x="831850" y="3802567"/>
            <a:ext cx="10515600" cy="2287084"/>
          </a:xfrm>
        </p:spPr>
        <p:txBody>
          <a:bodyPr/>
          <a:lstStyle/>
          <a:p>
            <a:endParaRPr lang="en-US" dirty="0"/>
          </a:p>
        </p:txBody>
      </p:sp>
    </p:spTree>
    <p:extLst>
      <p:ext uri="{BB962C8B-B14F-4D97-AF65-F5344CB8AC3E}">
        <p14:creationId xmlns:p14="http://schemas.microsoft.com/office/powerpoint/2010/main" val="242033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D8C2-54A0-8580-D1B4-F4AB2A5B637C}"/>
              </a:ext>
            </a:extLst>
          </p:cNvPr>
          <p:cNvSpPr>
            <a:spLocks noGrp="1"/>
          </p:cNvSpPr>
          <p:nvPr>
            <p:ph type="title"/>
          </p:nvPr>
        </p:nvSpPr>
        <p:spPr>
          <a:xfrm>
            <a:off x="7464614" y="1012054"/>
            <a:ext cx="4087306" cy="3661019"/>
          </a:xfrm>
        </p:spPr>
        <p:txBody>
          <a:bodyPr vert="horz" lIns="91440" tIns="45720" rIns="91440" bIns="45720" rtlCol="0" anchor="b">
            <a:normAutofit fontScale="90000"/>
          </a:bodyPr>
          <a:lstStyle/>
          <a:p>
            <a:r>
              <a:rPr lang="en-US" sz="5000" b="1" dirty="0"/>
              <a:t>Foreside Commons Community Kayak Project How we got here?</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olourful kayaks">
            <a:extLst>
              <a:ext uri="{FF2B5EF4-FFF2-40B4-BE49-F238E27FC236}">
                <a16:creationId xmlns:a16="http://schemas.microsoft.com/office/drawing/2014/main" id="{21BE2A8E-A871-B476-BA85-13DA3646644D}"/>
              </a:ext>
            </a:extLst>
          </p:cNvPr>
          <p:cNvPicPr>
            <a:picLocks noChangeAspect="1"/>
          </p:cNvPicPr>
          <p:nvPr/>
        </p:nvPicPr>
        <p:blipFill rotWithShape="1">
          <a:blip r:embed="rId2"/>
          <a:srcRect l="27515" r="407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1955600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A3BA-92AE-213A-12C5-5D0C5A534675}"/>
              </a:ext>
            </a:extLst>
          </p:cNvPr>
          <p:cNvSpPr>
            <a:spLocks noGrp="1"/>
          </p:cNvSpPr>
          <p:nvPr>
            <p:ph type="title"/>
          </p:nvPr>
        </p:nvSpPr>
        <p:spPr>
          <a:xfrm>
            <a:off x="838200" y="365125"/>
            <a:ext cx="10515600" cy="6325607"/>
          </a:xfrm>
        </p:spPr>
        <p:txBody>
          <a:bodyPr>
            <a:normAutofit fontScale="90000"/>
          </a:bodyPr>
          <a:lstStyle/>
          <a:p>
            <a:r>
              <a:rPr lang="en-US" sz="3100" dirty="0"/>
              <a:t>Foreside Commons Home Owners Association Annual Meeting June 26, 2021</a:t>
            </a:r>
            <a:br>
              <a:rPr lang="en-US" sz="2700" dirty="0"/>
            </a:br>
            <a:br>
              <a:rPr lang="en-US" sz="2700" dirty="0"/>
            </a:br>
            <a:r>
              <a:rPr lang="en-US" sz="2000" dirty="0"/>
              <a:t>Introduction and Discussion of New Kayak ramp and floating Dock-Bill </a:t>
            </a:r>
            <a:r>
              <a:rPr lang="en-US" sz="2000" dirty="0" err="1"/>
              <a:t>Kopajpic</a:t>
            </a:r>
            <a:r>
              <a:rPr lang="en-US" sz="2000" dirty="0"/>
              <a:t>.</a:t>
            </a:r>
            <a:br>
              <a:rPr lang="en-US" sz="2000" dirty="0"/>
            </a:br>
            <a:br>
              <a:rPr lang="en-US" sz="2000" dirty="0"/>
            </a:br>
            <a:r>
              <a:rPr lang="en-US" sz="2000" dirty="0"/>
              <a:t>Bill </a:t>
            </a:r>
            <a:r>
              <a:rPr lang="en-US" sz="2000" dirty="0" err="1"/>
              <a:t>Kopajpic</a:t>
            </a:r>
            <a:r>
              <a:rPr lang="en-US" sz="2000" dirty="0"/>
              <a:t> presented 2 drawings from the EZ Dock company</a:t>
            </a:r>
            <a:br>
              <a:rPr lang="en-US" sz="2000" dirty="0"/>
            </a:br>
            <a:r>
              <a:rPr lang="en-US" sz="2000" dirty="0"/>
              <a:t> </a:t>
            </a:r>
            <a:br>
              <a:rPr lang="en-US" sz="2000" dirty="0"/>
            </a:br>
            <a:r>
              <a:rPr lang="en-US" sz="2000" dirty="0"/>
              <a:t>There was strong support from the 7 home owners in attendance for moving forward with the proposal.</a:t>
            </a:r>
            <a:br>
              <a:rPr lang="en-US" sz="2000" dirty="0"/>
            </a:br>
            <a:br>
              <a:rPr lang="en-US" sz="2000" dirty="0"/>
            </a:br>
            <a:r>
              <a:rPr lang="en-US" sz="2000" dirty="0"/>
              <a:t>Ken would send out an email to non meeting attendees to solicit their interest in moving forward with the New Kayak ramp and floating Dock. </a:t>
            </a:r>
            <a:br>
              <a:rPr lang="en-US" sz="2000" dirty="0"/>
            </a:br>
            <a:br>
              <a:rPr lang="en-US" sz="2000" dirty="0"/>
            </a:br>
            <a:r>
              <a:rPr lang="en-US" sz="2000" dirty="0"/>
              <a:t>Bob Whiting was in support of the proposal.</a:t>
            </a:r>
            <a:br>
              <a:rPr lang="en-US" sz="2000" dirty="0"/>
            </a:br>
            <a:br>
              <a:rPr lang="en-US" sz="2000" dirty="0"/>
            </a:br>
            <a:r>
              <a:rPr lang="en-US" sz="2000" dirty="0"/>
              <a:t>Kerry Case expressed support for proposal </a:t>
            </a:r>
            <a:br>
              <a:rPr lang="en-US" sz="2000" dirty="0"/>
            </a:br>
            <a:br>
              <a:rPr lang="en-US" sz="2000" dirty="0"/>
            </a:br>
            <a:r>
              <a:rPr lang="en-US" sz="2000" dirty="0"/>
              <a:t>Tim Larrimore is 100% in support of proposal. </a:t>
            </a:r>
            <a:br>
              <a:rPr lang="en-US" sz="2000" dirty="0"/>
            </a:br>
            <a:br>
              <a:rPr lang="en-US" sz="2000" dirty="0"/>
            </a:br>
            <a:r>
              <a:rPr lang="en-US" sz="2000" dirty="0"/>
              <a:t>Theresa </a:t>
            </a:r>
            <a:r>
              <a:rPr lang="en-US" sz="2000" dirty="0" err="1"/>
              <a:t>Kopajpic</a:t>
            </a:r>
            <a:r>
              <a:rPr lang="en-US" sz="2000" dirty="0"/>
              <a:t> or Muriel Larrimore suggested that we reach out to Grand View Shores to see if any of their homeowners would be willing to collaborate with us to build and fund the new ramp/floating dock. </a:t>
            </a:r>
            <a:br>
              <a:rPr lang="en-US" sz="2000" dirty="0"/>
            </a:br>
            <a:br>
              <a:rPr lang="en-US" sz="2000" dirty="0"/>
            </a:br>
            <a:r>
              <a:rPr lang="en-US" sz="2000" dirty="0"/>
              <a:t>The FCHOA will continue to collect additional information on this project concerning:  Cost  Community participation  Timeline to contract  Feasibility </a:t>
            </a:r>
            <a:br>
              <a:rPr lang="en-US" sz="2000" dirty="0"/>
            </a:br>
            <a:endParaRPr lang="en-US" sz="2000" dirty="0"/>
          </a:p>
        </p:txBody>
      </p:sp>
    </p:spTree>
    <p:extLst>
      <p:ext uri="{BB962C8B-B14F-4D97-AF65-F5344CB8AC3E}">
        <p14:creationId xmlns:p14="http://schemas.microsoft.com/office/powerpoint/2010/main" val="287210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1271</Words>
  <Application>Microsoft Office PowerPoint</Application>
  <PresentationFormat>Widescreen</PresentationFormat>
  <Paragraphs>92</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Calibri Light</vt:lpstr>
      <vt:lpstr>Symbol</vt:lpstr>
      <vt:lpstr>Times New Roman</vt:lpstr>
      <vt:lpstr>Office Theme</vt:lpstr>
      <vt:lpstr>Document</vt:lpstr>
      <vt:lpstr> Foreside Commons HOA  Annual Meeting 6/25/2022 10 AM to 12 Noon Zoom Meeting</vt:lpstr>
      <vt:lpstr>   Todays Meeting Agenda</vt:lpstr>
      <vt:lpstr>Welcome to our Community!!</vt:lpstr>
      <vt:lpstr>Welcome Stephen Cobb OV Town Council      District 1 </vt:lpstr>
      <vt:lpstr>             FCHOA Treasurer Report                                                            Therese Weise Treasurer  </vt:lpstr>
      <vt:lpstr>FCHOA Deed of Restriction Review and Recommendation</vt:lpstr>
      <vt:lpstr>Foreside Commons Kayak Project Update – Bill Kopajtic - Kayak Project Chair </vt:lpstr>
      <vt:lpstr>Foreside Commons Community Kayak Project How we got here?</vt:lpstr>
      <vt:lpstr>Foreside Commons Home Owners Association Annual Meeting June 26, 2021  Introduction and Discussion of New Kayak ramp and floating Dock-Bill Kopajpic.  Bill Kopajpic presented 2 drawings from the EZ Dock company   There was strong support from the 7 home owners in attendance for moving forward with the proposal.  Ken would send out an email to non meeting attendees to solicit their interest in moving forward with the New Kayak ramp and floating Dock.   Bob Whiting was in support of the proposal.  Kerry Case expressed support for proposal   Tim Larrimore is 100% in support of proposal.   Theresa Kopajpic or Muriel Larrimore suggested that we reach out to Grand View Shores to see if any of their homeowners would be willing to collaborate with us to build and fund the new ramp/floating dock.   The FCHOA will continue to collect additional information on this project concerning:  Cost  Community participation  Timeline to contract  Feasibility  </vt:lpstr>
      <vt:lpstr>Schematic Plan </vt:lpstr>
      <vt:lpstr>            Picture of the Kayak Launcher</vt:lpstr>
      <vt:lpstr>Here’s where we are today</vt:lpstr>
      <vt:lpstr>Draft Foreside Commons &amp; Grand View Shores          Agreement of Accommodation </vt:lpstr>
      <vt:lpstr>PowerPoint Presentation</vt:lpstr>
      <vt:lpstr>Draft Kayak Rules and Regulations  </vt:lpstr>
      <vt:lpstr>A detailed and complex kayak/canoe rack</vt:lpstr>
      <vt:lpstr>A simple kayak/canoe rack</vt:lpstr>
      <vt:lpstr>What’s left to do</vt:lpstr>
      <vt:lpstr> Questions? Discussion</vt:lpstr>
      <vt:lpstr> Thank You for joining us for the Annual meeting and for your input &amp;  attention to these important matters! Happy Summer To All!   Don’t Forget to mark your calendar for September 10  2022 For our Joint Annual Picnic This Year Hosted by Grand View Shores Carey &amp; Judy Verger 49 Daisey Avenue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Kayak Project How we got here?</dc:title>
  <dc:creator>Ken Jones</dc:creator>
  <cp:lastModifiedBy>Ken Jones</cp:lastModifiedBy>
  <cp:revision>17</cp:revision>
  <dcterms:created xsi:type="dcterms:W3CDTF">2022-06-17T18:48:52Z</dcterms:created>
  <dcterms:modified xsi:type="dcterms:W3CDTF">2022-06-25T16:07:02Z</dcterms:modified>
</cp:coreProperties>
</file>